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0" r:id="rId2"/>
    <p:sldId id="326" r:id="rId3"/>
    <p:sldId id="339" r:id="rId4"/>
    <p:sldId id="327" r:id="rId5"/>
    <p:sldId id="337" r:id="rId6"/>
    <p:sldId id="328" r:id="rId7"/>
    <p:sldId id="329" r:id="rId8"/>
    <p:sldId id="336" r:id="rId9"/>
    <p:sldId id="268" r:id="rId10"/>
    <p:sldId id="269" r:id="rId11"/>
    <p:sldId id="285" r:id="rId12"/>
    <p:sldId id="258" r:id="rId13"/>
    <p:sldId id="259" r:id="rId14"/>
    <p:sldId id="297" r:id="rId15"/>
    <p:sldId id="338" r:id="rId16"/>
    <p:sldId id="331" r:id="rId17"/>
    <p:sldId id="340" r:id="rId18"/>
    <p:sldId id="270" r:id="rId19"/>
    <p:sldId id="271" r:id="rId20"/>
    <p:sldId id="272" r:id="rId21"/>
    <p:sldId id="330" r:id="rId22"/>
    <p:sldId id="315" r:id="rId23"/>
    <p:sldId id="316" r:id="rId24"/>
    <p:sldId id="332" r:id="rId25"/>
    <p:sldId id="267" r:id="rId26"/>
    <p:sldId id="279" r:id="rId27"/>
    <p:sldId id="312" r:id="rId28"/>
    <p:sldId id="289"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5"/>
    <p:restoredTop sz="94673"/>
  </p:normalViewPr>
  <p:slideViewPr>
    <p:cSldViewPr>
      <p:cViewPr varScale="1">
        <p:scale>
          <a:sx n="63" d="100"/>
          <a:sy n="63" d="100"/>
        </p:scale>
        <p:origin x="133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2DC4D1-58BA-794C-AE66-32E39F4534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BDAB28DA-9BB3-9947-9BB0-75BCED22166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A7C618C6-4743-B049-B142-51C0CC956B04}" type="datetimeFigureOut">
              <a:rPr lang="en-US"/>
              <a:pPr>
                <a:defRPr/>
              </a:pPr>
              <a:t>11/8/2024</a:t>
            </a:fld>
            <a:endParaRPr lang="en-US"/>
          </a:p>
        </p:txBody>
      </p:sp>
      <p:sp>
        <p:nvSpPr>
          <p:cNvPr id="4" name="Slide Image Placeholder 3">
            <a:extLst>
              <a:ext uri="{FF2B5EF4-FFF2-40B4-BE49-F238E27FC236}">
                <a16:creationId xmlns:a16="http://schemas.microsoft.com/office/drawing/2014/main" id="{FDA5CC37-F042-7845-9582-507AAFCDE26F}"/>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E3C3493-B3CD-C149-B5F2-066AFC626BD7}"/>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72B4EF7-D3D7-DE49-B23B-B8D69E6EC17C}"/>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C7AF6DE3-0379-DB44-8DB3-E6B5D12BC5B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3E27E23-600E-4943-8BAF-E340C7CCC6B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8" descr="C:\Users\cfuentes\Desktop\Untitled-1.jpg">
            <a:extLst>
              <a:ext uri="{FF2B5EF4-FFF2-40B4-BE49-F238E27FC236}">
                <a16:creationId xmlns:a16="http://schemas.microsoft.com/office/drawing/2014/main" id="{A16CE44F-D54C-646A-E890-1169D9F028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5253038"/>
            <a:ext cx="4191000" cy="148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 descr="C:\Users\cfuentes\Desktop\Untitled-2.jpg">
            <a:extLst>
              <a:ext uri="{FF2B5EF4-FFF2-40B4-BE49-F238E27FC236}">
                <a16:creationId xmlns:a16="http://schemas.microsoft.com/office/drawing/2014/main" id="{3FB83092-E8E1-9840-8928-8985C049C32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2588" y="304800"/>
            <a:ext cx="3400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752600"/>
            <a:ext cx="7772400" cy="1470025"/>
          </a:xfrm>
        </p:spPr>
        <p:txBody>
          <a:bodyPr/>
          <a:lstStyle>
            <a:lvl1pPr algn="ctr">
              <a:defRPr sz="4000"/>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1371600" y="3352800"/>
            <a:ext cx="6400800" cy="1752600"/>
          </a:xfrm>
        </p:spPr>
        <p:txBody>
          <a:bodyPr/>
          <a:lstStyle>
            <a:lvl1pPr marL="0" indent="0" algn="ctr">
              <a:buFontTx/>
              <a:buNone/>
              <a:defRPr/>
            </a:lvl1pPr>
          </a:lstStyle>
          <a:p>
            <a:pPr lvl="0"/>
            <a:r>
              <a:rPr lang="en-US" altLang="en-US" noProof="0"/>
              <a:t>Click to edit Master subtitle style</a:t>
            </a:r>
          </a:p>
        </p:txBody>
      </p:sp>
      <p:sp>
        <p:nvSpPr>
          <p:cNvPr id="4" name="Rectangle 4">
            <a:extLst>
              <a:ext uri="{FF2B5EF4-FFF2-40B4-BE49-F238E27FC236}">
                <a16:creationId xmlns:a16="http://schemas.microsoft.com/office/drawing/2014/main" id="{626F163C-AB9B-39BC-21A5-08CBA1313008}"/>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088F715-5FC7-E09C-1D42-8E09C3CBF3E9}"/>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9DCF78D-44A3-012E-941F-3A7AF7D224B8}"/>
              </a:ext>
            </a:extLst>
          </p:cNvPr>
          <p:cNvSpPr>
            <a:spLocks noGrp="1" noChangeArrowheads="1"/>
          </p:cNvSpPr>
          <p:nvPr>
            <p:ph type="sldNum" sz="quarter" idx="12"/>
          </p:nvPr>
        </p:nvSpPr>
        <p:spPr/>
        <p:txBody>
          <a:bodyPr/>
          <a:lstStyle>
            <a:lvl1pPr>
              <a:defRPr/>
            </a:lvl1pPr>
          </a:lstStyle>
          <a:p>
            <a:fld id="{9499D891-92C4-DB45-8042-F555D8FE6385}" type="slidenum">
              <a:rPr lang="en-US" altLang="en-US"/>
              <a:pPr/>
              <a:t>‹#›</a:t>
            </a:fld>
            <a:endParaRPr lang="en-US" altLang="en-US"/>
          </a:p>
        </p:txBody>
      </p:sp>
    </p:spTree>
    <p:extLst>
      <p:ext uri="{BB962C8B-B14F-4D97-AF65-F5344CB8AC3E}">
        <p14:creationId xmlns:p14="http://schemas.microsoft.com/office/powerpoint/2010/main" val="156452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4FE9633-68AD-801F-962E-2EDB9DB1C1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6B78AEEB-E188-DB7B-914D-515B501D5FD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1DDEEC9-18D5-9393-E601-EC4D71DC59B1}"/>
              </a:ext>
            </a:extLst>
          </p:cNvPr>
          <p:cNvSpPr>
            <a:spLocks noGrp="1" noChangeArrowheads="1"/>
          </p:cNvSpPr>
          <p:nvPr>
            <p:ph type="sldNum" sz="quarter" idx="12"/>
          </p:nvPr>
        </p:nvSpPr>
        <p:spPr>
          <a:ln/>
        </p:spPr>
        <p:txBody>
          <a:bodyPr/>
          <a:lstStyle>
            <a:lvl1pPr>
              <a:defRPr/>
            </a:lvl1pPr>
          </a:lstStyle>
          <a:p>
            <a:fld id="{6DD7E3C5-BCCA-9242-AA71-8B28F4C8B66A}" type="slidenum">
              <a:rPr lang="en-US" altLang="en-US"/>
              <a:pPr/>
              <a:t>‹#›</a:t>
            </a:fld>
            <a:endParaRPr lang="en-US" altLang="en-US"/>
          </a:p>
        </p:txBody>
      </p:sp>
    </p:spTree>
    <p:extLst>
      <p:ext uri="{BB962C8B-B14F-4D97-AF65-F5344CB8AC3E}">
        <p14:creationId xmlns:p14="http://schemas.microsoft.com/office/powerpoint/2010/main" val="113328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22DF988-8C8F-8DCC-B377-A99978EEE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0ECDE71-B4E3-3987-7CCB-EC04F6FBEFA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CD17E09-9031-1EB1-33C4-4284F4FB8CC8}"/>
              </a:ext>
            </a:extLst>
          </p:cNvPr>
          <p:cNvSpPr>
            <a:spLocks noGrp="1" noChangeArrowheads="1"/>
          </p:cNvSpPr>
          <p:nvPr>
            <p:ph type="sldNum" sz="quarter" idx="12"/>
          </p:nvPr>
        </p:nvSpPr>
        <p:spPr>
          <a:ln/>
        </p:spPr>
        <p:txBody>
          <a:bodyPr/>
          <a:lstStyle>
            <a:lvl1pPr>
              <a:defRPr/>
            </a:lvl1pPr>
          </a:lstStyle>
          <a:p>
            <a:fld id="{1E9545B4-1C67-D643-A859-56C1BEF619C6}" type="slidenum">
              <a:rPr lang="en-US" altLang="en-US"/>
              <a:pPr/>
              <a:t>‹#›</a:t>
            </a:fld>
            <a:endParaRPr lang="en-US" altLang="en-US"/>
          </a:p>
        </p:txBody>
      </p:sp>
    </p:spTree>
    <p:extLst>
      <p:ext uri="{BB962C8B-B14F-4D97-AF65-F5344CB8AC3E}">
        <p14:creationId xmlns:p14="http://schemas.microsoft.com/office/powerpoint/2010/main" val="2192069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FD9342B-F2E5-06D2-EFD2-3D5B9BBEF0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5390D2F-0EAA-8A98-2C5A-7A741CEF5A4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2CE1CEF-20F8-EE64-5C53-C525EC0FE37B}"/>
              </a:ext>
            </a:extLst>
          </p:cNvPr>
          <p:cNvSpPr>
            <a:spLocks noGrp="1" noChangeArrowheads="1"/>
          </p:cNvSpPr>
          <p:nvPr>
            <p:ph type="sldNum" sz="quarter" idx="12"/>
          </p:nvPr>
        </p:nvSpPr>
        <p:spPr>
          <a:ln/>
        </p:spPr>
        <p:txBody>
          <a:bodyPr/>
          <a:lstStyle>
            <a:lvl1pPr>
              <a:defRPr/>
            </a:lvl1pPr>
          </a:lstStyle>
          <a:p>
            <a:fld id="{845E6D74-B7C0-FF47-9AFB-32C3A90585E4}" type="slidenum">
              <a:rPr lang="en-US" altLang="en-US"/>
              <a:pPr/>
              <a:t>‹#›</a:t>
            </a:fld>
            <a:endParaRPr lang="en-US" altLang="en-US"/>
          </a:p>
        </p:txBody>
      </p:sp>
    </p:spTree>
    <p:extLst>
      <p:ext uri="{BB962C8B-B14F-4D97-AF65-F5344CB8AC3E}">
        <p14:creationId xmlns:p14="http://schemas.microsoft.com/office/powerpoint/2010/main" val="3410349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05F984E-6427-9BE3-D047-B925D4DE57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FD85BBE8-D362-3BC2-FD37-4A2391DB9F2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58EF9D42-E67F-6D4E-8B60-987234234C71}"/>
              </a:ext>
            </a:extLst>
          </p:cNvPr>
          <p:cNvSpPr>
            <a:spLocks noGrp="1" noChangeArrowheads="1"/>
          </p:cNvSpPr>
          <p:nvPr>
            <p:ph type="sldNum" sz="quarter" idx="12"/>
          </p:nvPr>
        </p:nvSpPr>
        <p:spPr>
          <a:ln/>
        </p:spPr>
        <p:txBody>
          <a:bodyPr/>
          <a:lstStyle>
            <a:lvl1pPr>
              <a:defRPr/>
            </a:lvl1pPr>
          </a:lstStyle>
          <a:p>
            <a:fld id="{007D63DC-CCD1-FC49-9A99-26AACEBB8BFF}" type="slidenum">
              <a:rPr lang="en-US" altLang="en-US"/>
              <a:pPr/>
              <a:t>‹#›</a:t>
            </a:fld>
            <a:endParaRPr lang="en-US" altLang="en-US"/>
          </a:p>
        </p:txBody>
      </p:sp>
    </p:spTree>
    <p:extLst>
      <p:ext uri="{BB962C8B-B14F-4D97-AF65-F5344CB8AC3E}">
        <p14:creationId xmlns:p14="http://schemas.microsoft.com/office/powerpoint/2010/main" val="76305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711A90C-7667-4151-39DF-5AE1F50A750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9F4B5CB-BB3F-E4A8-6D16-0556B2804F1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04FAD64-6B43-E213-C8D3-6C23305EC6B2}"/>
              </a:ext>
            </a:extLst>
          </p:cNvPr>
          <p:cNvSpPr>
            <a:spLocks noGrp="1" noChangeArrowheads="1"/>
          </p:cNvSpPr>
          <p:nvPr>
            <p:ph type="sldNum" sz="quarter" idx="12"/>
          </p:nvPr>
        </p:nvSpPr>
        <p:spPr>
          <a:ln/>
        </p:spPr>
        <p:txBody>
          <a:bodyPr/>
          <a:lstStyle>
            <a:lvl1pPr>
              <a:defRPr/>
            </a:lvl1pPr>
          </a:lstStyle>
          <a:p>
            <a:fld id="{BD74C3D8-E09A-1446-AF09-83FB6D5F259D}" type="slidenum">
              <a:rPr lang="en-US" altLang="en-US"/>
              <a:pPr/>
              <a:t>‹#›</a:t>
            </a:fld>
            <a:endParaRPr lang="en-US" altLang="en-US"/>
          </a:p>
        </p:txBody>
      </p:sp>
    </p:spTree>
    <p:extLst>
      <p:ext uri="{BB962C8B-B14F-4D97-AF65-F5344CB8AC3E}">
        <p14:creationId xmlns:p14="http://schemas.microsoft.com/office/powerpoint/2010/main" val="210310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3FC491B-1CAF-DCDC-6470-C496E2E906D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5F97AC5-4808-333F-B6BD-C42A68845C4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C7B4773-98BC-FC90-F896-EB5627B48863}"/>
              </a:ext>
            </a:extLst>
          </p:cNvPr>
          <p:cNvSpPr>
            <a:spLocks noGrp="1" noChangeArrowheads="1"/>
          </p:cNvSpPr>
          <p:nvPr>
            <p:ph type="sldNum" sz="quarter" idx="12"/>
          </p:nvPr>
        </p:nvSpPr>
        <p:spPr>
          <a:ln/>
        </p:spPr>
        <p:txBody>
          <a:bodyPr/>
          <a:lstStyle>
            <a:lvl1pPr>
              <a:defRPr/>
            </a:lvl1pPr>
          </a:lstStyle>
          <a:p>
            <a:fld id="{6900E28B-9B11-A140-9FCD-A61A6F5582BB}" type="slidenum">
              <a:rPr lang="en-US" altLang="en-US"/>
              <a:pPr/>
              <a:t>‹#›</a:t>
            </a:fld>
            <a:endParaRPr lang="en-US" altLang="en-US"/>
          </a:p>
        </p:txBody>
      </p:sp>
    </p:spTree>
    <p:extLst>
      <p:ext uri="{BB962C8B-B14F-4D97-AF65-F5344CB8AC3E}">
        <p14:creationId xmlns:p14="http://schemas.microsoft.com/office/powerpoint/2010/main" val="62173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43CD555-E276-374A-5F55-6BA757BCFCE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3EBC88A-57BC-BCB9-F036-4C2E1DAF71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B7BE24E-1D54-627E-A56D-49205CB2611E}"/>
              </a:ext>
            </a:extLst>
          </p:cNvPr>
          <p:cNvSpPr>
            <a:spLocks noGrp="1" noChangeArrowheads="1"/>
          </p:cNvSpPr>
          <p:nvPr>
            <p:ph type="sldNum" sz="quarter" idx="12"/>
          </p:nvPr>
        </p:nvSpPr>
        <p:spPr>
          <a:ln/>
        </p:spPr>
        <p:txBody>
          <a:bodyPr/>
          <a:lstStyle>
            <a:lvl1pPr>
              <a:defRPr/>
            </a:lvl1pPr>
          </a:lstStyle>
          <a:p>
            <a:fld id="{C39B1BFA-0776-514C-8FB9-70971066DCF5}" type="slidenum">
              <a:rPr lang="en-US" altLang="en-US"/>
              <a:pPr/>
              <a:t>‹#›</a:t>
            </a:fld>
            <a:endParaRPr lang="en-US" altLang="en-US"/>
          </a:p>
        </p:txBody>
      </p:sp>
    </p:spTree>
    <p:extLst>
      <p:ext uri="{BB962C8B-B14F-4D97-AF65-F5344CB8AC3E}">
        <p14:creationId xmlns:p14="http://schemas.microsoft.com/office/powerpoint/2010/main" val="197514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7ACAF9E-D590-D166-976C-E280C7C701C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FB1E9DEC-EB4A-3D19-0154-65847D2DC4B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803B5E41-81AE-3F50-B82A-CD5E86C266D1}"/>
              </a:ext>
            </a:extLst>
          </p:cNvPr>
          <p:cNvSpPr>
            <a:spLocks noGrp="1" noChangeArrowheads="1"/>
          </p:cNvSpPr>
          <p:nvPr>
            <p:ph type="sldNum" sz="quarter" idx="12"/>
          </p:nvPr>
        </p:nvSpPr>
        <p:spPr>
          <a:ln/>
        </p:spPr>
        <p:txBody>
          <a:bodyPr/>
          <a:lstStyle>
            <a:lvl1pPr>
              <a:defRPr/>
            </a:lvl1pPr>
          </a:lstStyle>
          <a:p>
            <a:fld id="{74678BEE-67E5-9240-A7B3-C1E572006C72}" type="slidenum">
              <a:rPr lang="en-US" altLang="en-US"/>
              <a:pPr/>
              <a:t>‹#›</a:t>
            </a:fld>
            <a:endParaRPr lang="en-US" altLang="en-US"/>
          </a:p>
        </p:txBody>
      </p:sp>
    </p:spTree>
    <p:extLst>
      <p:ext uri="{BB962C8B-B14F-4D97-AF65-F5344CB8AC3E}">
        <p14:creationId xmlns:p14="http://schemas.microsoft.com/office/powerpoint/2010/main" val="822222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2A6F4F3-A89F-0CB4-FF17-BEC2D82DC16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06F5A07-907E-8CCD-FB43-8DE5BED0EB2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29846E8F-BCBF-CB9A-AE8D-C83956E64084}"/>
              </a:ext>
            </a:extLst>
          </p:cNvPr>
          <p:cNvSpPr>
            <a:spLocks noGrp="1" noChangeArrowheads="1"/>
          </p:cNvSpPr>
          <p:nvPr>
            <p:ph type="sldNum" sz="quarter" idx="12"/>
          </p:nvPr>
        </p:nvSpPr>
        <p:spPr>
          <a:ln/>
        </p:spPr>
        <p:txBody>
          <a:bodyPr/>
          <a:lstStyle>
            <a:lvl1pPr>
              <a:defRPr/>
            </a:lvl1pPr>
          </a:lstStyle>
          <a:p>
            <a:fld id="{BCAF30BF-B343-AF47-8972-4DA79770730E}" type="slidenum">
              <a:rPr lang="en-US" altLang="en-US"/>
              <a:pPr/>
              <a:t>‹#›</a:t>
            </a:fld>
            <a:endParaRPr lang="en-US" altLang="en-US"/>
          </a:p>
        </p:txBody>
      </p:sp>
    </p:spTree>
    <p:extLst>
      <p:ext uri="{BB962C8B-B14F-4D97-AF65-F5344CB8AC3E}">
        <p14:creationId xmlns:p14="http://schemas.microsoft.com/office/powerpoint/2010/main" val="194459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C04C204-9377-4E04-0CA3-DAFE5860457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47E1329-4020-202E-9299-5047B4A8185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72D957B6-6C38-FEFA-2AB0-8FA363E070BE}"/>
              </a:ext>
            </a:extLst>
          </p:cNvPr>
          <p:cNvSpPr>
            <a:spLocks noGrp="1" noChangeArrowheads="1"/>
          </p:cNvSpPr>
          <p:nvPr>
            <p:ph type="sldNum" sz="quarter" idx="12"/>
          </p:nvPr>
        </p:nvSpPr>
        <p:spPr>
          <a:ln/>
        </p:spPr>
        <p:txBody>
          <a:bodyPr/>
          <a:lstStyle>
            <a:lvl1pPr>
              <a:defRPr/>
            </a:lvl1pPr>
          </a:lstStyle>
          <a:p>
            <a:fld id="{0D82897C-7105-574F-A8CF-106DCE322351}" type="slidenum">
              <a:rPr lang="en-US" altLang="en-US"/>
              <a:pPr/>
              <a:t>‹#›</a:t>
            </a:fld>
            <a:endParaRPr lang="en-US" altLang="en-US"/>
          </a:p>
        </p:txBody>
      </p:sp>
    </p:spTree>
    <p:extLst>
      <p:ext uri="{BB962C8B-B14F-4D97-AF65-F5344CB8AC3E}">
        <p14:creationId xmlns:p14="http://schemas.microsoft.com/office/powerpoint/2010/main" val="373235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96EB17E-DF96-8788-3F2C-4A162C3A5F4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60DABE1-9577-CBDC-E7E7-8032C160CC2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5A22B4B-006A-8B9F-4FF6-75EB683F7202}"/>
              </a:ext>
            </a:extLst>
          </p:cNvPr>
          <p:cNvSpPr>
            <a:spLocks noGrp="1" noChangeArrowheads="1"/>
          </p:cNvSpPr>
          <p:nvPr>
            <p:ph type="sldNum" sz="quarter" idx="12"/>
          </p:nvPr>
        </p:nvSpPr>
        <p:spPr>
          <a:ln/>
        </p:spPr>
        <p:txBody>
          <a:bodyPr/>
          <a:lstStyle>
            <a:lvl1pPr>
              <a:defRPr/>
            </a:lvl1pPr>
          </a:lstStyle>
          <a:p>
            <a:fld id="{0E6C9822-A82C-E644-8921-68F5B337A3BA}" type="slidenum">
              <a:rPr lang="en-US" altLang="en-US"/>
              <a:pPr/>
              <a:t>‹#›</a:t>
            </a:fld>
            <a:endParaRPr lang="en-US" altLang="en-US"/>
          </a:p>
        </p:txBody>
      </p:sp>
    </p:spTree>
    <p:extLst>
      <p:ext uri="{BB962C8B-B14F-4D97-AF65-F5344CB8AC3E}">
        <p14:creationId xmlns:p14="http://schemas.microsoft.com/office/powerpoint/2010/main" val="142517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cfuentes\Desktop\Untitled-1.jpg">
            <a:extLst>
              <a:ext uri="{FF2B5EF4-FFF2-40B4-BE49-F238E27FC236}">
                <a16:creationId xmlns:a16="http://schemas.microsoft.com/office/drawing/2014/main" id="{CC28586F-3D07-DD07-CB3A-43E2A3E2DC2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5684838"/>
            <a:ext cx="2971800"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4" descr="C:\Users\cfuentes\Desktop\Untitled-2.jpg">
            <a:extLst>
              <a:ext uri="{FF2B5EF4-FFF2-40B4-BE49-F238E27FC236}">
                <a16:creationId xmlns:a16="http://schemas.microsoft.com/office/drawing/2014/main" id="{2E2732C9-D8C5-7886-5648-34FE6EB0D0FD}"/>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086600" y="6234113"/>
            <a:ext cx="172402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C04314D2-34D8-D849-45E3-05222A3AB57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Rectangle 3">
            <a:extLst>
              <a:ext uri="{FF2B5EF4-FFF2-40B4-BE49-F238E27FC236}">
                <a16:creationId xmlns:a16="http://schemas.microsoft.com/office/drawing/2014/main" id="{42E9FFDC-8010-8659-5699-5AB8B5BEEFEB}"/>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a:extLst>
              <a:ext uri="{FF2B5EF4-FFF2-40B4-BE49-F238E27FC236}">
                <a16:creationId xmlns:a16="http://schemas.microsoft.com/office/drawing/2014/main" id="{9C8C9295-E766-8D49-9628-6549D1A9A05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en-US"/>
          </a:p>
        </p:txBody>
      </p:sp>
      <p:sp>
        <p:nvSpPr>
          <p:cNvPr id="3" name="Rectangle 5">
            <a:extLst>
              <a:ext uri="{FF2B5EF4-FFF2-40B4-BE49-F238E27FC236}">
                <a16:creationId xmlns:a16="http://schemas.microsoft.com/office/drawing/2014/main" id="{4DB16C24-8A30-764D-8200-B0CA87E5156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en-US"/>
          </a:p>
        </p:txBody>
      </p:sp>
      <p:sp>
        <p:nvSpPr>
          <p:cNvPr id="1030" name="Rectangle 6">
            <a:extLst>
              <a:ext uri="{FF2B5EF4-FFF2-40B4-BE49-F238E27FC236}">
                <a16:creationId xmlns:a16="http://schemas.microsoft.com/office/drawing/2014/main" id="{F2607DD0-E00D-C542-B622-5A1ADCA3DA3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39E54656-E20E-9440-AF0B-1CF1831CFE9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xStyles>
    <p:titleStyle>
      <a:lvl1pPr algn="r" rtl="0" eaLnBrk="0" fontAlgn="base" hangingPunct="0">
        <a:spcBef>
          <a:spcPct val="0"/>
        </a:spcBef>
        <a:spcAft>
          <a:spcPct val="0"/>
        </a:spcAft>
        <a:defRPr sz="3200" b="1">
          <a:solidFill>
            <a:srgbClr val="0066CC"/>
          </a:solidFill>
          <a:latin typeface="+mj-lt"/>
          <a:ea typeface="+mj-ea"/>
          <a:cs typeface="+mj-cs"/>
        </a:defRPr>
      </a:lvl1pPr>
      <a:lvl2pPr algn="r" rtl="0" eaLnBrk="0" fontAlgn="base" hangingPunct="0">
        <a:spcBef>
          <a:spcPct val="0"/>
        </a:spcBef>
        <a:spcAft>
          <a:spcPct val="0"/>
        </a:spcAft>
        <a:defRPr sz="3200" b="1">
          <a:solidFill>
            <a:srgbClr val="0066CC"/>
          </a:solidFill>
          <a:latin typeface="Arial" charset="0"/>
        </a:defRPr>
      </a:lvl2pPr>
      <a:lvl3pPr algn="r" rtl="0" eaLnBrk="0" fontAlgn="base" hangingPunct="0">
        <a:spcBef>
          <a:spcPct val="0"/>
        </a:spcBef>
        <a:spcAft>
          <a:spcPct val="0"/>
        </a:spcAft>
        <a:defRPr sz="3200" b="1">
          <a:solidFill>
            <a:srgbClr val="0066CC"/>
          </a:solidFill>
          <a:latin typeface="Arial" charset="0"/>
        </a:defRPr>
      </a:lvl3pPr>
      <a:lvl4pPr algn="r" rtl="0" eaLnBrk="0" fontAlgn="base" hangingPunct="0">
        <a:spcBef>
          <a:spcPct val="0"/>
        </a:spcBef>
        <a:spcAft>
          <a:spcPct val="0"/>
        </a:spcAft>
        <a:defRPr sz="3200" b="1">
          <a:solidFill>
            <a:srgbClr val="0066CC"/>
          </a:solidFill>
          <a:latin typeface="Arial" charset="0"/>
        </a:defRPr>
      </a:lvl4pPr>
      <a:lvl5pPr algn="r" rtl="0" eaLnBrk="0" fontAlgn="base" hangingPunct="0">
        <a:spcBef>
          <a:spcPct val="0"/>
        </a:spcBef>
        <a:spcAft>
          <a:spcPct val="0"/>
        </a:spcAft>
        <a:defRPr sz="3200" b="1">
          <a:solidFill>
            <a:srgbClr val="0066CC"/>
          </a:solidFill>
          <a:latin typeface="Arial" charset="0"/>
        </a:defRPr>
      </a:lvl5pPr>
      <a:lvl6pPr marL="457200" algn="r" rtl="0" fontAlgn="base">
        <a:spcBef>
          <a:spcPct val="0"/>
        </a:spcBef>
        <a:spcAft>
          <a:spcPct val="0"/>
        </a:spcAft>
        <a:defRPr sz="3200" b="1">
          <a:solidFill>
            <a:srgbClr val="0066CC"/>
          </a:solidFill>
          <a:latin typeface="Arial" charset="0"/>
        </a:defRPr>
      </a:lvl6pPr>
      <a:lvl7pPr marL="914400" algn="r" rtl="0" fontAlgn="base">
        <a:spcBef>
          <a:spcPct val="0"/>
        </a:spcBef>
        <a:spcAft>
          <a:spcPct val="0"/>
        </a:spcAft>
        <a:defRPr sz="3200" b="1">
          <a:solidFill>
            <a:srgbClr val="0066CC"/>
          </a:solidFill>
          <a:latin typeface="Arial" charset="0"/>
        </a:defRPr>
      </a:lvl7pPr>
      <a:lvl8pPr marL="1371600" algn="r" rtl="0" fontAlgn="base">
        <a:spcBef>
          <a:spcPct val="0"/>
        </a:spcBef>
        <a:spcAft>
          <a:spcPct val="0"/>
        </a:spcAft>
        <a:defRPr sz="3200" b="1">
          <a:solidFill>
            <a:srgbClr val="0066CC"/>
          </a:solidFill>
          <a:latin typeface="Arial" charset="0"/>
        </a:defRPr>
      </a:lvl8pPr>
      <a:lvl9pPr marL="1828800" algn="r" rtl="0" fontAlgn="base">
        <a:spcBef>
          <a:spcPct val="0"/>
        </a:spcBef>
        <a:spcAft>
          <a:spcPct val="0"/>
        </a:spcAft>
        <a:defRPr sz="3200" b="1">
          <a:solidFill>
            <a:srgbClr val="0066CC"/>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klee13@sbgh.mb.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E5A6B3A4-F5E1-289D-449F-E722568CC1F9}"/>
              </a:ext>
            </a:extLst>
          </p:cNvPr>
          <p:cNvSpPr>
            <a:spLocks noGrp="1" noChangeArrowheads="1"/>
          </p:cNvSpPr>
          <p:nvPr>
            <p:ph type="ctrTitle"/>
          </p:nvPr>
        </p:nvSpPr>
        <p:spPr>
          <a:xfrm>
            <a:off x="838200" y="1600200"/>
            <a:ext cx="7772400" cy="1470025"/>
          </a:xfrm>
        </p:spPr>
        <p:txBody>
          <a:bodyPr/>
          <a:lstStyle/>
          <a:p>
            <a:r>
              <a:rPr lang="en-US" altLang="en-US" sz="3500" dirty="0">
                <a:latin typeface="Calibri" panose="020F0502020204030204" pitchFamily="34" charset="0"/>
                <a:cs typeface="Calibri" panose="020F0502020204030204" pitchFamily="34" charset="0"/>
              </a:rPr>
              <a:t>Complex Patients and Discharges: What Ought We Do When Every Option Feels Ethically Problematic?</a:t>
            </a:r>
          </a:p>
        </p:txBody>
      </p:sp>
      <p:sp>
        <p:nvSpPr>
          <p:cNvPr id="15362" name="Subtitle 2">
            <a:extLst>
              <a:ext uri="{FF2B5EF4-FFF2-40B4-BE49-F238E27FC236}">
                <a16:creationId xmlns:a16="http://schemas.microsoft.com/office/drawing/2014/main" id="{AA04CD1A-3C67-4C00-302C-C89FD19C5EB3}"/>
              </a:ext>
            </a:extLst>
          </p:cNvPr>
          <p:cNvSpPr>
            <a:spLocks noGrp="1" noChangeArrowheads="1"/>
          </p:cNvSpPr>
          <p:nvPr>
            <p:ph type="subTitle" idx="1"/>
          </p:nvPr>
        </p:nvSpPr>
        <p:spPr>
          <a:xfrm>
            <a:off x="1524000" y="3352800"/>
            <a:ext cx="6400800" cy="1752600"/>
          </a:xfrm>
        </p:spPr>
        <p:txBody>
          <a:bodyPr/>
          <a:lstStyle/>
          <a:p>
            <a:r>
              <a:rPr lang="en-US" altLang="en-US" sz="2000" dirty="0">
                <a:solidFill>
                  <a:srgbClr val="00B0F0"/>
                </a:solidFill>
                <a:latin typeface="Calibri" panose="020F0502020204030204" pitchFamily="34" charset="0"/>
                <a:cs typeface="Calibri" panose="020F0502020204030204" pitchFamily="34" charset="0"/>
              </a:rPr>
              <a:t>Katarina Lee-</a:t>
            </a:r>
            <a:r>
              <a:rPr lang="en-US" altLang="en-US" sz="2000" dirty="0" err="1">
                <a:solidFill>
                  <a:srgbClr val="00B0F0"/>
                </a:solidFill>
                <a:latin typeface="Calibri" panose="020F0502020204030204" pitchFamily="34" charset="0"/>
                <a:cs typeface="Calibri" panose="020F0502020204030204" pitchFamily="34" charset="0"/>
              </a:rPr>
              <a:t>Ameduri</a:t>
            </a:r>
            <a:r>
              <a:rPr lang="en-US" altLang="en-US" sz="2000" dirty="0">
                <a:solidFill>
                  <a:srgbClr val="00B0F0"/>
                </a:solidFill>
                <a:latin typeface="Calibri" panose="020F0502020204030204" pitchFamily="34" charset="0"/>
                <a:cs typeface="Calibri" panose="020F0502020204030204" pitchFamily="34" charset="0"/>
              </a:rPr>
              <a:t>, J.D., M.A., HEC-C</a:t>
            </a:r>
          </a:p>
          <a:p>
            <a:r>
              <a:rPr lang="en-US" altLang="en-US" sz="2000" dirty="0">
                <a:solidFill>
                  <a:srgbClr val="00B0F0"/>
                </a:solidFill>
                <a:latin typeface="Calibri" panose="020F0502020204030204" pitchFamily="34" charset="0"/>
                <a:cs typeface="Calibri" panose="020F0502020204030204" pitchFamily="34" charset="0"/>
              </a:rPr>
              <a:t>Clinical Ethicist, Health Care Ethics Service, St. Boniface Hospital</a:t>
            </a:r>
          </a:p>
          <a:p>
            <a:r>
              <a:rPr lang="en-US" altLang="en-US" sz="2000" dirty="0">
                <a:solidFill>
                  <a:srgbClr val="00B0F0"/>
                </a:solidFill>
                <a:latin typeface="Calibri" panose="020F0502020204030204" pitchFamily="34" charset="0"/>
                <a:cs typeface="Calibri" panose="020F0502020204030204" pitchFamily="34" charset="0"/>
              </a:rPr>
              <a:t>Director of Ethics, Reseau Compassion Network </a:t>
            </a:r>
          </a:p>
          <a:p>
            <a:r>
              <a:rPr lang="en-US" altLang="en-US" sz="2000" dirty="0">
                <a:solidFill>
                  <a:srgbClr val="00B0F0"/>
                </a:solidFill>
                <a:latin typeface="Calibri" panose="020F0502020204030204" pitchFamily="34" charset="0"/>
                <a:cs typeface="Calibri" panose="020F0502020204030204" pitchFamily="34" charset="0"/>
              </a:rPr>
              <a:t>Assistant Professor, Department of Family Medicine, University of Manitoba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FB750FAB-0BD8-4850-400E-473CBDDE948A}"/>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Autonomy</a:t>
            </a:r>
          </a:p>
        </p:txBody>
      </p:sp>
      <p:sp>
        <p:nvSpPr>
          <p:cNvPr id="22530" name="TextBox 2">
            <a:extLst>
              <a:ext uri="{FF2B5EF4-FFF2-40B4-BE49-F238E27FC236}">
                <a16:creationId xmlns:a16="http://schemas.microsoft.com/office/drawing/2014/main" id="{46214372-AE13-30A6-9F2E-7CE9732EBF1B}"/>
              </a:ext>
            </a:extLst>
          </p:cNvPr>
          <p:cNvSpPr txBox="1">
            <a:spLocks noChangeArrowheads="1"/>
          </p:cNvSpPr>
          <p:nvPr/>
        </p:nvSpPr>
        <p:spPr bwMode="auto">
          <a:xfrm>
            <a:off x="1143000" y="1752600"/>
            <a:ext cx="7239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The ability for an individual to make decisions for themselves in accordance with their philosophical or religious beliefs.</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Can Mr. Smith make an autonomous choice?</a:t>
            </a:r>
          </a:p>
          <a:p>
            <a:pPr lvl="1">
              <a:spcBef>
                <a:spcPct val="0"/>
              </a:spcBef>
              <a:buClr>
                <a:srgbClr val="0070C0"/>
              </a:buClr>
            </a:pPr>
            <a:r>
              <a:rPr lang="en-US" altLang="en-US" sz="2800" dirty="0">
                <a:solidFill>
                  <a:srgbClr val="0070C0"/>
                </a:solidFill>
                <a:latin typeface="Calibri" panose="020F0502020204030204" pitchFamily="34" charset="0"/>
                <a:cs typeface="Calibri" panose="020F0502020204030204" pitchFamily="34" charset="0"/>
              </a:rPr>
              <a:t>What are factors impacting his choices?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BD73BB45-844C-E5EF-2CDF-BE9245256D37}"/>
              </a:ext>
            </a:extLst>
          </p:cNvPr>
          <p:cNvSpPr>
            <a:spLocks noGrp="1" noChangeArrowheads="1"/>
          </p:cNvSpPr>
          <p:nvPr>
            <p:ph type="title"/>
          </p:nvPr>
        </p:nvSpPr>
        <p:spPr/>
        <p:txBody>
          <a:bodyPr/>
          <a:lstStyle/>
          <a:p>
            <a:r>
              <a:rPr lang="en-US" altLang="en-US" sz="4000" dirty="0">
                <a:latin typeface="Calibri" panose="020F0502020204030204" pitchFamily="34" charset="0"/>
                <a:cs typeface="Calibri" panose="020F0502020204030204" pitchFamily="34" charset="0"/>
              </a:rPr>
              <a:t>Autonomy cont’d: Informed Consent</a:t>
            </a:r>
          </a:p>
        </p:txBody>
      </p:sp>
      <p:sp>
        <p:nvSpPr>
          <p:cNvPr id="23554" name="TextBox 2">
            <a:extLst>
              <a:ext uri="{FF2B5EF4-FFF2-40B4-BE49-F238E27FC236}">
                <a16:creationId xmlns:a16="http://schemas.microsoft.com/office/drawing/2014/main" id="{EB3204C9-A80D-7F11-2F76-4569FF755E13}"/>
              </a:ext>
            </a:extLst>
          </p:cNvPr>
          <p:cNvSpPr txBox="1">
            <a:spLocks noChangeArrowheads="1"/>
          </p:cNvSpPr>
          <p:nvPr/>
        </p:nvSpPr>
        <p:spPr bwMode="auto">
          <a:xfrm>
            <a:off x="838200" y="1676400"/>
            <a:ext cx="78486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Informed Consent: </a:t>
            </a:r>
          </a:p>
          <a:p>
            <a:pPr lvl="1">
              <a:spcBef>
                <a:spcPct val="0"/>
              </a:spcBef>
              <a:buClr>
                <a:srgbClr val="0070C0"/>
              </a:buClr>
            </a:pPr>
            <a:r>
              <a:rPr lang="en-US" altLang="en-US" sz="2800" dirty="0">
                <a:solidFill>
                  <a:srgbClr val="0070C0"/>
                </a:solidFill>
                <a:latin typeface="Calibri" panose="020F0502020204030204" pitchFamily="34" charset="0"/>
                <a:cs typeface="Calibri" panose="020F0502020204030204" pitchFamily="34" charset="0"/>
              </a:rPr>
              <a:t>Providing patients with information regarding procedure/treatment</a:t>
            </a:r>
          </a:p>
          <a:p>
            <a:pPr lvl="1">
              <a:spcBef>
                <a:spcPct val="0"/>
              </a:spcBef>
              <a:buClr>
                <a:srgbClr val="0070C0"/>
              </a:buClr>
            </a:pPr>
            <a:r>
              <a:rPr lang="en-US" altLang="en-US" sz="2800" dirty="0">
                <a:solidFill>
                  <a:srgbClr val="0070C0"/>
                </a:solidFill>
                <a:latin typeface="Calibri" panose="020F0502020204030204" pitchFamily="34" charset="0"/>
                <a:cs typeface="Calibri" panose="020F0502020204030204" pitchFamily="34" charset="0"/>
              </a:rPr>
              <a:t>Including expected benefits, significant risks, consequences and reasonable alternatives</a:t>
            </a:r>
          </a:p>
          <a:p>
            <a:pPr lvl="1">
              <a:spcBef>
                <a:spcPct val="0"/>
              </a:spcBef>
              <a:buClr>
                <a:srgbClr val="0070C0"/>
              </a:buClr>
            </a:pPr>
            <a:r>
              <a:rPr lang="en-US" altLang="en-US" sz="2800" dirty="0">
                <a:solidFill>
                  <a:srgbClr val="0070C0"/>
                </a:solidFill>
                <a:latin typeface="Calibri" panose="020F0502020204030204" pitchFamily="34" charset="0"/>
                <a:cs typeface="Calibri" panose="020F0502020204030204" pitchFamily="34" charset="0"/>
              </a:rPr>
              <a:t>Engaging with the patient/surrogate decision maker regarding questions and concerns</a:t>
            </a:r>
          </a:p>
          <a:p>
            <a:pPr lvl="1">
              <a:spcBef>
                <a:spcPct val="0"/>
              </a:spcBef>
              <a:buClr>
                <a:srgbClr val="0070C0"/>
              </a:buClr>
            </a:pPr>
            <a:endParaRPr lang="en-US" altLang="en-US" sz="2800" dirty="0">
              <a:solidFill>
                <a:srgbClr val="00B0F0"/>
              </a:solidFill>
            </a:endParaRPr>
          </a:p>
          <a:p>
            <a:pPr lvl="1">
              <a:spcBef>
                <a:spcPct val="0"/>
              </a:spcBef>
              <a:buClr>
                <a:srgbClr val="0070C0"/>
              </a:buClr>
            </a:pPr>
            <a:endParaRPr lang="en-US" altLang="en-US" sz="2800" dirty="0">
              <a:solidFill>
                <a:srgbClr val="00B0F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32E12062-036C-EF74-728D-EC41CA69618A}"/>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Capacity </a:t>
            </a:r>
          </a:p>
        </p:txBody>
      </p:sp>
      <p:graphicFrame>
        <p:nvGraphicFramePr>
          <p:cNvPr id="3" name="Table 2">
            <a:extLst>
              <a:ext uri="{FF2B5EF4-FFF2-40B4-BE49-F238E27FC236}">
                <a16:creationId xmlns:a16="http://schemas.microsoft.com/office/drawing/2014/main" id="{2B6BCA63-4D71-B8D2-5151-E27FCFAA32C4}"/>
              </a:ext>
            </a:extLst>
          </p:cNvPr>
          <p:cNvGraphicFramePr>
            <a:graphicFrameLocks noGrp="1"/>
          </p:cNvGraphicFramePr>
          <p:nvPr>
            <p:extLst>
              <p:ext uri="{D42A27DB-BD31-4B8C-83A1-F6EECF244321}">
                <p14:modId xmlns:p14="http://schemas.microsoft.com/office/powerpoint/2010/main" val="312928834"/>
              </p:ext>
            </p:extLst>
          </p:nvPr>
        </p:nvGraphicFramePr>
        <p:xfrm>
          <a:off x="700881" y="1828800"/>
          <a:ext cx="7742238" cy="2743200"/>
        </p:xfrm>
        <a:graphic>
          <a:graphicData uri="http://schemas.openxmlformats.org/drawingml/2006/table">
            <a:tbl>
              <a:tblPr firstRow="1" bandRow="1">
                <a:tableStyleId>{5C22544A-7EE6-4342-B048-85BDC9FD1C3A}</a:tableStyleId>
              </a:tblPr>
              <a:tblGrid>
                <a:gridCol w="3871119">
                  <a:extLst>
                    <a:ext uri="{9D8B030D-6E8A-4147-A177-3AD203B41FA5}">
                      <a16:colId xmlns:a16="http://schemas.microsoft.com/office/drawing/2014/main" val="20000"/>
                    </a:ext>
                  </a:extLst>
                </a:gridCol>
                <a:gridCol w="3871119">
                  <a:extLst>
                    <a:ext uri="{9D8B030D-6E8A-4147-A177-3AD203B41FA5}">
                      <a16:colId xmlns:a16="http://schemas.microsoft.com/office/drawing/2014/main" val="20001"/>
                    </a:ext>
                  </a:extLst>
                </a:gridCol>
              </a:tblGrid>
              <a:tr h="0">
                <a:tc>
                  <a:txBody>
                    <a:bodyPr/>
                    <a:lstStyle/>
                    <a:p>
                      <a:r>
                        <a:rPr lang="en-US" dirty="0">
                          <a:latin typeface="Calibri" panose="020F0502020204030204" pitchFamily="34" charset="0"/>
                          <a:cs typeface="Calibri" panose="020F0502020204030204" pitchFamily="34" charset="0"/>
                        </a:rPr>
                        <a:t>Aspect</a:t>
                      </a:r>
                    </a:p>
                  </a:txBody>
                  <a:tcPr marL="91444" marR="91444">
                    <a:solidFill>
                      <a:srgbClr val="0070C0"/>
                    </a:solidFill>
                  </a:tcPr>
                </a:tc>
                <a:tc>
                  <a:txBody>
                    <a:bodyPr/>
                    <a:lstStyle/>
                    <a:p>
                      <a:r>
                        <a:rPr lang="en-US" dirty="0">
                          <a:latin typeface="Calibri" panose="020F0502020204030204" pitchFamily="34" charset="0"/>
                          <a:cs typeface="Calibri" panose="020F0502020204030204" pitchFamily="34" charset="0"/>
                        </a:rPr>
                        <a:t>Definition </a:t>
                      </a:r>
                    </a:p>
                  </a:txBody>
                  <a:tcPr marL="91444" marR="91444">
                    <a:solidFill>
                      <a:srgbClr val="0070C0"/>
                    </a:solidFill>
                  </a:tcPr>
                </a:tc>
                <a:extLst>
                  <a:ext uri="{0D108BD9-81ED-4DB2-BD59-A6C34878D82A}">
                    <a16:rowId xmlns:a16="http://schemas.microsoft.com/office/drawing/2014/main" val="10000"/>
                  </a:ext>
                </a:extLst>
              </a:tr>
              <a:tr h="370840">
                <a:tc>
                  <a:txBody>
                    <a:bodyPr/>
                    <a:lstStyle/>
                    <a:p>
                      <a:r>
                        <a:rPr lang="en-US" dirty="0">
                          <a:solidFill>
                            <a:schemeClr val="bg1"/>
                          </a:solidFill>
                          <a:latin typeface="Calibri" panose="020F0502020204030204" pitchFamily="34" charset="0"/>
                          <a:cs typeface="Calibri" panose="020F0502020204030204" pitchFamily="34" charset="0"/>
                        </a:rPr>
                        <a:t>Decision Making Capacity</a:t>
                      </a:r>
                    </a:p>
                  </a:txBody>
                  <a:tcPr marL="91444" marR="91444">
                    <a:solidFill>
                      <a:srgbClr val="00B0F0"/>
                    </a:solidFill>
                  </a:tcPr>
                </a:tc>
                <a:tc>
                  <a:txBody>
                    <a:bodyPr/>
                    <a:lstStyle/>
                    <a:p>
                      <a:r>
                        <a:rPr lang="en-US" dirty="0">
                          <a:solidFill>
                            <a:schemeClr val="bg1"/>
                          </a:solidFill>
                          <a:latin typeface="Calibri" panose="020F0502020204030204" pitchFamily="34" charset="0"/>
                          <a:cs typeface="Calibri" panose="020F0502020204030204" pitchFamily="34" charset="0"/>
                        </a:rPr>
                        <a:t>A patient has the ability to understand a procedure including the risks, benefits, consequences and reasonable alternatives.</a:t>
                      </a:r>
                    </a:p>
                  </a:txBody>
                  <a:tcPr marL="91444" marR="91444">
                    <a:solidFill>
                      <a:srgbClr val="00B0F0"/>
                    </a:solidFill>
                  </a:tcPr>
                </a:tc>
                <a:extLst>
                  <a:ext uri="{0D108BD9-81ED-4DB2-BD59-A6C34878D82A}">
                    <a16:rowId xmlns:a16="http://schemas.microsoft.com/office/drawing/2014/main" val="10001"/>
                  </a:ext>
                </a:extLst>
              </a:tr>
              <a:tr h="370840">
                <a:tc>
                  <a:txBody>
                    <a:bodyPr/>
                    <a:lstStyle/>
                    <a:p>
                      <a:r>
                        <a:rPr lang="en-US" dirty="0">
                          <a:solidFill>
                            <a:schemeClr val="bg1"/>
                          </a:solidFill>
                          <a:latin typeface="Calibri" panose="020F0502020204030204" pitchFamily="34" charset="0"/>
                          <a:cs typeface="Calibri" panose="020F0502020204030204" pitchFamily="34" charset="0"/>
                        </a:rPr>
                        <a:t>Lack of Decision Making Capacity</a:t>
                      </a:r>
                    </a:p>
                  </a:txBody>
                  <a:tcPr marL="91444" marR="91444">
                    <a:solidFill>
                      <a:srgbClr val="00B0F0"/>
                    </a:solidFill>
                  </a:tcPr>
                </a:tc>
                <a:tc>
                  <a:txBody>
                    <a:bodyPr/>
                    <a:lstStyle/>
                    <a:p>
                      <a:r>
                        <a:rPr lang="en-US" dirty="0">
                          <a:solidFill>
                            <a:schemeClr val="bg1"/>
                          </a:solidFill>
                          <a:latin typeface="Calibri" panose="020F0502020204030204" pitchFamily="34" charset="0"/>
                          <a:cs typeface="Calibri" panose="020F0502020204030204" pitchFamily="34" charset="0"/>
                        </a:rPr>
                        <a:t>A patient does not have the ability to understand a procedure including the risks, benefits, consequences and reasonable alternatives.</a:t>
                      </a:r>
                    </a:p>
                  </a:txBody>
                  <a:tcPr marL="91444" marR="91444">
                    <a:solidFill>
                      <a:srgbClr val="00B0F0"/>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B50E11A7-A9E9-BC4F-38B3-19E820537CE8}"/>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Capacity Cont’d </a:t>
            </a:r>
          </a:p>
        </p:txBody>
      </p:sp>
      <p:sp>
        <p:nvSpPr>
          <p:cNvPr id="25602" name="Content Placeholder 2">
            <a:extLst>
              <a:ext uri="{FF2B5EF4-FFF2-40B4-BE49-F238E27FC236}">
                <a16:creationId xmlns:a16="http://schemas.microsoft.com/office/drawing/2014/main" id="{5E3875D9-8771-137E-756F-8BC5BC8F7F50}"/>
              </a:ext>
            </a:extLst>
          </p:cNvPr>
          <p:cNvSpPr txBox="1">
            <a:spLocks noChangeArrowheads="1"/>
          </p:cNvSpPr>
          <p:nvPr/>
        </p:nvSpPr>
        <p:spPr bwMode="auto">
          <a:xfrm>
            <a:off x="685800" y="1600200"/>
            <a:ext cx="73152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nSpc>
                <a:spcPct val="80000"/>
              </a:lnSpc>
              <a:buClr>
                <a:srgbClr val="0070C0"/>
              </a:buClr>
              <a:buFont typeface="Arial" panose="020B0604020202020204" pitchFamily="34" charset="0"/>
              <a:buChar char="•"/>
            </a:pPr>
            <a:r>
              <a:rPr lang="en-US" altLang="en-US" sz="2200" dirty="0">
                <a:solidFill>
                  <a:srgbClr val="0070C0"/>
                </a:solidFill>
                <a:latin typeface="Calibri" panose="020F0502020204030204" pitchFamily="34" charset="0"/>
                <a:cs typeface="Calibri" panose="020F0502020204030204" pitchFamily="34" charset="0"/>
              </a:rPr>
              <a:t>Who makes capacity assessments?</a:t>
            </a:r>
          </a:p>
          <a:p>
            <a:pPr lvl="2">
              <a:lnSpc>
                <a:spcPct val="80000"/>
              </a:lnSpc>
              <a:buClr>
                <a:srgbClr val="0070C0"/>
              </a:buClr>
            </a:pPr>
            <a:r>
              <a:rPr lang="en-US" altLang="en-US" sz="2200" dirty="0">
                <a:solidFill>
                  <a:srgbClr val="0070C0"/>
                </a:solidFill>
                <a:latin typeface="Calibri" panose="020F0502020204030204" pitchFamily="34" charset="0"/>
                <a:cs typeface="Calibri" panose="020F0502020204030204" pitchFamily="34" charset="0"/>
              </a:rPr>
              <a:t>Physicians</a:t>
            </a:r>
          </a:p>
          <a:p>
            <a:pPr lvl="2">
              <a:lnSpc>
                <a:spcPct val="80000"/>
              </a:lnSpc>
              <a:buClr>
                <a:srgbClr val="0070C0"/>
              </a:buClr>
            </a:pPr>
            <a:r>
              <a:rPr lang="en-US" altLang="en-US" sz="2200" dirty="0">
                <a:solidFill>
                  <a:srgbClr val="0070C0"/>
                </a:solidFill>
                <a:latin typeface="Calibri" panose="020F0502020204030204" pitchFamily="34" charset="0"/>
                <a:cs typeface="Calibri" panose="020F0502020204030204" pitchFamily="34" charset="0"/>
              </a:rPr>
              <a:t>Psychiatrists </a:t>
            </a:r>
          </a:p>
          <a:p>
            <a:pPr lvl="2">
              <a:lnSpc>
                <a:spcPct val="80000"/>
              </a:lnSpc>
              <a:buClr>
                <a:srgbClr val="0070C0"/>
              </a:buClr>
            </a:pPr>
            <a:r>
              <a:rPr lang="en-US" altLang="en-US" sz="2200" dirty="0">
                <a:solidFill>
                  <a:srgbClr val="0070C0"/>
                </a:solidFill>
                <a:latin typeface="Calibri" panose="020F0502020204030204" pitchFamily="34" charset="0"/>
                <a:cs typeface="Calibri" panose="020F0502020204030204" pitchFamily="34" charset="0"/>
              </a:rPr>
              <a:t>Not Ethicists </a:t>
            </a:r>
          </a:p>
          <a:p>
            <a:pPr lvl="3">
              <a:lnSpc>
                <a:spcPct val="80000"/>
              </a:lnSpc>
              <a:buClr>
                <a:srgbClr val="0070C0"/>
              </a:buClr>
              <a:buFont typeface="Arial" panose="020B0604020202020204" pitchFamily="34" charset="0"/>
              <a:buChar char="•"/>
            </a:pPr>
            <a:endParaRPr lang="en-US" altLang="en-US" sz="2200" dirty="0">
              <a:solidFill>
                <a:srgbClr val="0070C0"/>
              </a:solidFill>
              <a:latin typeface="Calibri" panose="020F0502020204030204" pitchFamily="34" charset="0"/>
              <a:cs typeface="Calibri" panose="020F0502020204030204" pitchFamily="34" charset="0"/>
            </a:endParaRPr>
          </a:p>
          <a:p>
            <a:pPr lvl="1">
              <a:lnSpc>
                <a:spcPct val="80000"/>
              </a:lnSpc>
              <a:buClr>
                <a:srgbClr val="0070C0"/>
              </a:buClr>
              <a:buFont typeface="Arial" panose="020B0604020202020204" pitchFamily="34" charset="0"/>
              <a:buChar char="•"/>
            </a:pPr>
            <a:r>
              <a:rPr lang="en-US" altLang="en-US" sz="2200" dirty="0">
                <a:solidFill>
                  <a:srgbClr val="0070C0"/>
                </a:solidFill>
                <a:latin typeface="Calibri" panose="020F0502020204030204" pitchFamily="34" charset="0"/>
                <a:cs typeface="Calibri" panose="020F0502020204030204" pitchFamily="34" charset="0"/>
              </a:rPr>
              <a:t>What happens when a clinical determination cannot be made?</a:t>
            </a:r>
          </a:p>
          <a:p>
            <a:pPr lvl="2">
              <a:lnSpc>
                <a:spcPct val="80000"/>
              </a:lnSpc>
              <a:buClr>
                <a:srgbClr val="0070C0"/>
              </a:buClr>
            </a:pPr>
            <a:r>
              <a:rPr lang="en-US" altLang="en-US" sz="2200" dirty="0">
                <a:solidFill>
                  <a:srgbClr val="0070C0"/>
                </a:solidFill>
                <a:latin typeface="Calibri" panose="020F0502020204030204" pitchFamily="34" charset="0"/>
                <a:cs typeface="Calibri" panose="020F0502020204030204" pitchFamily="34" charset="0"/>
              </a:rPr>
              <a:t>Presumption is that patients have capacity</a:t>
            </a:r>
          </a:p>
          <a:p>
            <a:pPr lvl="2">
              <a:lnSpc>
                <a:spcPct val="80000"/>
              </a:lnSpc>
              <a:buClr>
                <a:srgbClr val="0070C0"/>
              </a:buClr>
            </a:pPr>
            <a:endParaRPr lang="en-US" altLang="en-US" sz="2200" dirty="0">
              <a:solidFill>
                <a:srgbClr val="0070C0"/>
              </a:solidFill>
              <a:latin typeface="Calibri" panose="020F0502020204030204" pitchFamily="34" charset="0"/>
              <a:cs typeface="Calibri" panose="020F0502020204030204" pitchFamily="34" charset="0"/>
            </a:endParaRPr>
          </a:p>
          <a:p>
            <a:pPr lvl="1">
              <a:lnSpc>
                <a:spcPct val="80000"/>
              </a:lnSpc>
              <a:buClr>
                <a:srgbClr val="0070C0"/>
              </a:buClr>
              <a:buFont typeface="Arial" panose="020B0604020202020204" pitchFamily="34" charset="0"/>
              <a:buChar char="•"/>
            </a:pPr>
            <a:r>
              <a:rPr lang="en-US" altLang="en-US" sz="2200" dirty="0">
                <a:solidFill>
                  <a:srgbClr val="0070C0"/>
                </a:solidFill>
                <a:latin typeface="Calibri" panose="020F0502020204030204" pitchFamily="34" charset="0"/>
                <a:cs typeface="Calibri" panose="020F0502020204030204" pitchFamily="34" charset="0"/>
              </a:rPr>
              <a:t>What affects decision-making capacity?</a:t>
            </a:r>
          </a:p>
          <a:p>
            <a:pPr lvl="2">
              <a:lnSpc>
                <a:spcPct val="80000"/>
              </a:lnSpc>
              <a:buClr>
                <a:srgbClr val="0070C0"/>
              </a:buClr>
            </a:pPr>
            <a:r>
              <a:rPr lang="en-US" altLang="en-US" sz="2200" dirty="0">
                <a:solidFill>
                  <a:srgbClr val="0070C0"/>
                </a:solidFill>
                <a:latin typeface="Calibri" panose="020F0502020204030204" pitchFamily="34" charset="0"/>
                <a:cs typeface="Calibri" panose="020F0502020204030204" pitchFamily="34" charset="0"/>
              </a:rPr>
              <a:t>Situation, psychosocial, medical, psychiatric and neurological factors</a:t>
            </a:r>
          </a:p>
          <a:p>
            <a:pPr lvl="2">
              <a:lnSpc>
                <a:spcPct val="80000"/>
              </a:lnSpc>
            </a:pPr>
            <a:endParaRPr lang="en-US" altLang="en-US" sz="1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543AD69D-6326-1A2B-C885-DEF5ABE95168}"/>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Surrogate Decision Making </a:t>
            </a:r>
          </a:p>
        </p:txBody>
      </p:sp>
      <p:sp>
        <p:nvSpPr>
          <p:cNvPr id="4" name="Content Placeholder 2">
            <a:extLst>
              <a:ext uri="{FF2B5EF4-FFF2-40B4-BE49-F238E27FC236}">
                <a16:creationId xmlns:a16="http://schemas.microsoft.com/office/drawing/2014/main" id="{2E41D746-A361-CCBE-5906-737A3CE91D93}"/>
              </a:ext>
            </a:extLst>
          </p:cNvPr>
          <p:cNvSpPr txBox="1">
            <a:spLocks/>
          </p:cNvSpPr>
          <p:nvPr/>
        </p:nvSpPr>
        <p:spPr>
          <a:xfrm>
            <a:off x="1066800" y="1790700"/>
            <a:ext cx="7239000" cy="3276600"/>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Clr>
                <a:srgbClr val="0070C0"/>
              </a:buClr>
              <a:defRPr/>
            </a:pPr>
            <a:r>
              <a:rPr lang="en-US" sz="3000" b="1" kern="0" dirty="0">
                <a:solidFill>
                  <a:srgbClr val="0070C0"/>
                </a:solidFill>
                <a:latin typeface="Calibri" panose="020F0502020204030204" pitchFamily="34" charset="0"/>
                <a:cs typeface="Calibri" panose="020F0502020204030204" pitchFamily="34" charset="0"/>
              </a:rPr>
              <a:t>Comes into play when the patient lacks DMC</a:t>
            </a:r>
          </a:p>
          <a:p>
            <a:pPr>
              <a:buClr>
                <a:srgbClr val="0070C0"/>
              </a:buClr>
              <a:defRPr/>
            </a:pPr>
            <a:r>
              <a:rPr lang="en-US" sz="3000" b="1" kern="0" dirty="0">
                <a:solidFill>
                  <a:srgbClr val="0070C0"/>
                </a:solidFill>
                <a:latin typeface="Calibri" panose="020F0502020204030204" pitchFamily="34" charset="0"/>
                <a:cs typeface="Calibri" panose="020F0502020204030204" pitchFamily="34" charset="0"/>
              </a:rPr>
              <a:t>Standard 1: </a:t>
            </a:r>
            <a:r>
              <a:rPr lang="en-US" sz="3000" kern="0" dirty="0">
                <a:solidFill>
                  <a:srgbClr val="0070C0"/>
                </a:solidFill>
                <a:latin typeface="Calibri" panose="020F0502020204030204" pitchFamily="34" charset="0"/>
                <a:cs typeface="Calibri" panose="020F0502020204030204" pitchFamily="34" charset="0"/>
              </a:rPr>
              <a:t>Substitute Decision Maker:</a:t>
            </a:r>
          </a:p>
          <a:p>
            <a:pPr lvl="1">
              <a:buClr>
                <a:srgbClr val="0070C0"/>
              </a:buClr>
              <a:defRPr/>
            </a:pPr>
            <a:r>
              <a:rPr lang="en-US" sz="2800" kern="0" dirty="0">
                <a:solidFill>
                  <a:srgbClr val="0070C0"/>
                </a:solidFill>
                <a:latin typeface="Calibri" panose="020F0502020204030204" pitchFamily="34" charset="0"/>
                <a:cs typeface="Calibri" panose="020F0502020204030204" pitchFamily="34" charset="0"/>
              </a:rPr>
              <a:t>Put on the “hat” of the patient</a:t>
            </a:r>
          </a:p>
          <a:p>
            <a:pPr>
              <a:buClr>
                <a:srgbClr val="0070C0"/>
              </a:buClr>
              <a:defRPr/>
            </a:pPr>
            <a:r>
              <a:rPr lang="en-US" sz="3000" b="1" kern="0" dirty="0">
                <a:solidFill>
                  <a:srgbClr val="0070C0"/>
                </a:solidFill>
                <a:latin typeface="Calibri" panose="020F0502020204030204" pitchFamily="34" charset="0"/>
                <a:cs typeface="Calibri" panose="020F0502020204030204" pitchFamily="34" charset="0"/>
              </a:rPr>
              <a:t>Standard 2: </a:t>
            </a:r>
            <a:r>
              <a:rPr lang="en-US" sz="3000" kern="0" dirty="0">
                <a:solidFill>
                  <a:srgbClr val="0070C0"/>
                </a:solidFill>
                <a:latin typeface="Calibri" panose="020F0502020204030204" pitchFamily="34" charset="0"/>
                <a:cs typeface="Calibri" panose="020F0502020204030204" pitchFamily="34" charset="0"/>
              </a:rPr>
              <a:t>Best Interest:</a:t>
            </a:r>
          </a:p>
          <a:p>
            <a:pPr lvl="1">
              <a:buClr>
                <a:srgbClr val="0070C0"/>
              </a:buClr>
              <a:defRPr/>
            </a:pPr>
            <a:r>
              <a:rPr lang="en-US" sz="2800" kern="0" dirty="0">
                <a:solidFill>
                  <a:srgbClr val="0070C0"/>
                </a:solidFill>
                <a:latin typeface="Calibri" panose="020F0502020204030204" pitchFamily="34" charset="0"/>
                <a:cs typeface="Calibri" panose="020F0502020204030204" pitchFamily="34" charset="0"/>
              </a:rPr>
              <a:t>In the event that the SDM does not know what the patient would want - look to best interest of the patient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EE167-19C1-A4F6-04A0-779C32E5C937}"/>
            </a:ext>
          </a:extLst>
        </p:cNvPr>
        <p:cNvGrpSpPr/>
        <p:nvPr/>
      </p:nvGrpSpPr>
      <p:grpSpPr>
        <a:xfrm>
          <a:off x="0" y="0"/>
          <a:ext cx="0" cy="0"/>
          <a:chOff x="0" y="0"/>
          <a:chExt cx="0" cy="0"/>
        </a:xfrm>
      </p:grpSpPr>
      <p:sp>
        <p:nvSpPr>
          <p:cNvPr id="27649" name="Title 1">
            <a:extLst>
              <a:ext uri="{FF2B5EF4-FFF2-40B4-BE49-F238E27FC236}">
                <a16:creationId xmlns:a16="http://schemas.microsoft.com/office/drawing/2014/main" id="{4C2B4477-4DC1-B418-FECC-AE42233A9A95}"/>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Offered choices:</a:t>
            </a:r>
          </a:p>
        </p:txBody>
      </p:sp>
      <p:sp>
        <p:nvSpPr>
          <p:cNvPr id="4" name="Content Placeholder 2">
            <a:extLst>
              <a:ext uri="{FF2B5EF4-FFF2-40B4-BE49-F238E27FC236}">
                <a16:creationId xmlns:a16="http://schemas.microsoft.com/office/drawing/2014/main" id="{0A4E3BE7-AB36-C502-E995-2C0377D0BB06}"/>
              </a:ext>
            </a:extLst>
          </p:cNvPr>
          <p:cNvSpPr txBox="1">
            <a:spLocks/>
          </p:cNvSpPr>
          <p:nvPr/>
        </p:nvSpPr>
        <p:spPr>
          <a:xfrm>
            <a:off x="1066800" y="1790700"/>
            <a:ext cx="7239000" cy="3276600"/>
          </a:xfrm>
          <a:prstGeom prst="rect">
            <a:avLst/>
          </a:prstGeom>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Clr>
                <a:srgbClr val="0070C0"/>
              </a:buClr>
              <a:defRPr/>
            </a:pPr>
            <a:r>
              <a:rPr lang="en-US" sz="2500" kern="0" dirty="0">
                <a:solidFill>
                  <a:srgbClr val="0070C0"/>
                </a:solidFill>
                <a:latin typeface="Calibri" panose="020F0502020204030204" pitchFamily="34" charset="0"/>
                <a:cs typeface="Calibri" panose="020F0502020204030204" pitchFamily="34" charset="0"/>
              </a:rPr>
              <a:t>While we discuss Mr. Smith’s ability to make an informed choice there is a separate question of what the team/hospital will offer</a:t>
            </a:r>
          </a:p>
          <a:p>
            <a:pPr>
              <a:buClr>
                <a:srgbClr val="0070C0"/>
              </a:buClr>
              <a:defRPr/>
            </a:pPr>
            <a:r>
              <a:rPr lang="en-US" sz="2500" kern="0" dirty="0">
                <a:solidFill>
                  <a:srgbClr val="0070C0"/>
                </a:solidFill>
                <a:latin typeface="Calibri" panose="020F0502020204030204" pitchFamily="34" charset="0"/>
                <a:cs typeface="Calibri" panose="020F0502020204030204" pitchFamily="34" charset="0"/>
              </a:rPr>
              <a:t>Is it ever ethically appropriate to deny offering dialysis for too many missed appointments?</a:t>
            </a:r>
          </a:p>
          <a:p>
            <a:pPr>
              <a:buClr>
                <a:srgbClr val="0070C0"/>
              </a:buClr>
              <a:defRPr/>
            </a:pPr>
            <a:r>
              <a:rPr lang="en-US" sz="2500" kern="0" dirty="0">
                <a:solidFill>
                  <a:srgbClr val="0070C0"/>
                </a:solidFill>
                <a:latin typeface="Calibri" panose="020F0502020204030204" pitchFamily="34" charset="0"/>
                <a:cs typeface="Calibri" panose="020F0502020204030204" pitchFamily="34" charset="0"/>
              </a:rPr>
              <a:t>Is it ever ethically appropriate to deny offering a surgical intervention based upon lack of willingness to engage in substance use cessation or reduction?</a:t>
            </a:r>
          </a:p>
          <a:p>
            <a:pPr>
              <a:buClr>
                <a:srgbClr val="0070C0"/>
              </a:buClr>
              <a:defRPr/>
            </a:pPr>
            <a:r>
              <a:rPr lang="en-US" sz="2500" kern="0" dirty="0">
                <a:solidFill>
                  <a:srgbClr val="0070C0"/>
                </a:solidFill>
                <a:latin typeface="Calibri" panose="020F0502020204030204" pitchFamily="34" charset="0"/>
                <a:cs typeface="Calibri" panose="020F0502020204030204" pitchFamily="34" charset="0"/>
              </a:rPr>
              <a:t>Is this only contingent if the person has DMC?</a:t>
            </a:r>
          </a:p>
        </p:txBody>
      </p:sp>
    </p:spTree>
    <p:extLst>
      <p:ext uri="{BB962C8B-B14F-4D97-AF65-F5344CB8AC3E}">
        <p14:creationId xmlns:p14="http://schemas.microsoft.com/office/powerpoint/2010/main" val="3765385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64E1F-B574-74BA-51F7-D1269244CE05}"/>
            </a:ext>
          </a:extLst>
        </p:cNvPr>
        <p:cNvGrpSpPr/>
        <p:nvPr/>
      </p:nvGrpSpPr>
      <p:grpSpPr>
        <a:xfrm>
          <a:off x="0" y="0"/>
          <a:ext cx="0" cy="0"/>
          <a:chOff x="0" y="0"/>
          <a:chExt cx="0" cy="0"/>
        </a:xfrm>
      </p:grpSpPr>
      <p:sp>
        <p:nvSpPr>
          <p:cNvPr id="38913" name="Title 1">
            <a:extLst>
              <a:ext uri="{FF2B5EF4-FFF2-40B4-BE49-F238E27FC236}">
                <a16:creationId xmlns:a16="http://schemas.microsoft.com/office/drawing/2014/main" id="{8C77C725-EE92-8173-600B-36D28BC77A66}"/>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Dignity of Risk</a:t>
            </a:r>
          </a:p>
        </p:txBody>
      </p:sp>
      <p:sp>
        <p:nvSpPr>
          <p:cNvPr id="38914" name="TextBox 4">
            <a:extLst>
              <a:ext uri="{FF2B5EF4-FFF2-40B4-BE49-F238E27FC236}">
                <a16:creationId xmlns:a16="http://schemas.microsoft.com/office/drawing/2014/main" id="{941AE120-12BB-3CBA-F2EE-CDD9023C1007}"/>
              </a:ext>
            </a:extLst>
          </p:cNvPr>
          <p:cNvSpPr txBox="1">
            <a:spLocks noChangeArrowheads="1"/>
          </p:cNvSpPr>
          <p:nvPr/>
        </p:nvSpPr>
        <p:spPr bwMode="auto">
          <a:xfrm>
            <a:off x="914400" y="1752600"/>
            <a:ext cx="7620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The right for an individual to make decisions that may be minorly or significantly risky</a:t>
            </a:r>
          </a:p>
          <a:p>
            <a:pPr>
              <a:spcBef>
                <a:spcPct val="0"/>
              </a:spcBef>
              <a:buClr>
                <a:srgbClr val="0070C0"/>
              </a:buClr>
            </a:pPr>
            <a:endParaRPr lang="en-US" altLang="en-US" sz="3000" dirty="0">
              <a:solidFill>
                <a:srgbClr val="0070C0"/>
              </a:solidFill>
              <a:latin typeface="Calibri" panose="020F0502020204030204" pitchFamily="34" charset="0"/>
              <a:cs typeface="Calibri" panose="020F0502020204030204" pitchFamily="34" charset="0"/>
            </a:endParaRP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We do this everyday</a:t>
            </a:r>
          </a:p>
          <a:p>
            <a:pPr>
              <a:spcBef>
                <a:spcPct val="0"/>
              </a:spcBef>
              <a:buClr>
                <a:srgbClr val="0070C0"/>
              </a:buClr>
            </a:pPr>
            <a:endParaRPr lang="en-US" altLang="en-US" sz="3000" dirty="0">
              <a:solidFill>
                <a:srgbClr val="0070C0"/>
              </a:solidFill>
              <a:latin typeface="Calibri" panose="020F0502020204030204" pitchFamily="34" charset="0"/>
              <a:cs typeface="Calibri" panose="020F0502020204030204" pitchFamily="34" charset="0"/>
            </a:endParaRP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The ability for individuals to make “poor” choices</a:t>
            </a:r>
          </a:p>
          <a:p>
            <a:pPr>
              <a:spcBef>
                <a:spcPct val="0"/>
              </a:spcBef>
              <a:buClr>
                <a:srgbClr val="0070C0"/>
              </a:buClr>
            </a:pPr>
            <a:endParaRPr lang="en-US" altLang="en-US" sz="3000" dirty="0">
              <a:solidFill>
                <a:srgbClr val="0070C0"/>
              </a:solidFill>
              <a:latin typeface="Calibri" panose="020F0502020204030204" pitchFamily="34" charset="0"/>
              <a:cs typeface="Calibri" panose="020F0502020204030204" pitchFamily="34" charset="0"/>
            </a:endParaRP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Paternalism vs. Dignity of Risk</a:t>
            </a:r>
          </a:p>
        </p:txBody>
      </p:sp>
    </p:spTree>
    <p:extLst>
      <p:ext uri="{BB962C8B-B14F-4D97-AF65-F5344CB8AC3E}">
        <p14:creationId xmlns:p14="http://schemas.microsoft.com/office/powerpoint/2010/main" val="3835912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9A696-F159-A85D-1479-3DD712AFA718}"/>
            </a:ext>
          </a:extLst>
        </p:cNvPr>
        <p:cNvGrpSpPr/>
        <p:nvPr/>
      </p:nvGrpSpPr>
      <p:grpSpPr>
        <a:xfrm>
          <a:off x="0" y="0"/>
          <a:ext cx="0" cy="0"/>
          <a:chOff x="0" y="0"/>
          <a:chExt cx="0" cy="0"/>
        </a:xfrm>
      </p:grpSpPr>
      <p:sp>
        <p:nvSpPr>
          <p:cNvPr id="38913" name="Title 1">
            <a:extLst>
              <a:ext uri="{FF2B5EF4-FFF2-40B4-BE49-F238E27FC236}">
                <a16:creationId xmlns:a16="http://schemas.microsoft.com/office/drawing/2014/main" id="{0DBA2184-0E33-7BEA-2629-C9ABCD35DD88}"/>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Dignity of Risk</a:t>
            </a:r>
          </a:p>
        </p:txBody>
      </p:sp>
      <p:sp>
        <p:nvSpPr>
          <p:cNvPr id="38914" name="TextBox 4">
            <a:extLst>
              <a:ext uri="{FF2B5EF4-FFF2-40B4-BE49-F238E27FC236}">
                <a16:creationId xmlns:a16="http://schemas.microsoft.com/office/drawing/2014/main" id="{AAB428DC-DCD0-B998-1E0D-68C5877F496E}"/>
              </a:ext>
            </a:extLst>
          </p:cNvPr>
          <p:cNvSpPr txBox="1">
            <a:spLocks noChangeArrowheads="1"/>
          </p:cNvSpPr>
          <p:nvPr/>
        </p:nvSpPr>
        <p:spPr bwMode="auto">
          <a:xfrm>
            <a:off x="914400" y="1752600"/>
            <a:ext cx="76200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Social economic determinants/drivers of health</a:t>
            </a:r>
          </a:p>
          <a:p>
            <a:pPr>
              <a:spcBef>
                <a:spcPct val="0"/>
              </a:spcBef>
              <a:buClr>
                <a:srgbClr val="0070C0"/>
              </a:buClr>
            </a:pPr>
            <a:endParaRPr lang="en-US" altLang="en-US" sz="3000" dirty="0">
              <a:solidFill>
                <a:srgbClr val="0070C0"/>
              </a:solidFill>
              <a:latin typeface="Calibri" panose="020F0502020204030204" pitchFamily="34" charset="0"/>
              <a:cs typeface="Calibri" panose="020F0502020204030204" pitchFamily="34" charset="0"/>
            </a:endParaRP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Individual choice to live at risk</a:t>
            </a:r>
          </a:p>
          <a:p>
            <a:pPr>
              <a:spcBef>
                <a:spcPct val="0"/>
              </a:spcBef>
              <a:buClr>
                <a:srgbClr val="0070C0"/>
              </a:buClr>
            </a:pPr>
            <a:endParaRPr lang="en-US" altLang="en-US" sz="3000" dirty="0">
              <a:solidFill>
                <a:srgbClr val="0070C0"/>
              </a:solidFill>
              <a:latin typeface="Calibri" panose="020F0502020204030204" pitchFamily="34" charset="0"/>
              <a:cs typeface="Calibri" panose="020F0502020204030204" pitchFamily="34" charset="0"/>
            </a:endParaRP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Have we asked why the person is engaging in risky decision-making? What are the barriers?</a:t>
            </a:r>
          </a:p>
        </p:txBody>
      </p:sp>
    </p:spTree>
    <p:extLst>
      <p:ext uri="{BB962C8B-B14F-4D97-AF65-F5344CB8AC3E}">
        <p14:creationId xmlns:p14="http://schemas.microsoft.com/office/powerpoint/2010/main" val="2098475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D3A89ABB-6A46-631D-0123-CA3F476827DF}"/>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Beneficence</a:t>
            </a:r>
          </a:p>
        </p:txBody>
      </p:sp>
      <p:sp>
        <p:nvSpPr>
          <p:cNvPr id="36866" name="TextBox 4">
            <a:extLst>
              <a:ext uri="{FF2B5EF4-FFF2-40B4-BE49-F238E27FC236}">
                <a16:creationId xmlns:a16="http://schemas.microsoft.com/office/drawing/2014/main" id="{1513E0BE-2C43-FC59-A7A0-9C47EE7229A3}"/>
              </a:ext>
            </a:extLst>
          </p:cNvPr>
          <p:cNvSpPr txBox="1">
            <a:spLocks noChangeArrowheads="1"/>
          </p:cNvSpPr>
          <p:nvPr/>
        </p:nvSpPr>
        <p:spPr bwMode="auto">
          <a:xfrm>
            <a:off x="990600" y="1676400"/>
            <a:ext cx="7391400" cy="4324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2500" dirty="0">
                <a:solidFill>
                  <a:srgbClr val="0070C0"/>
                </a:solidFill>
                <a:latin typeface="Calibri" panose="020F0502020204030204" pitchFamily="34" charset="0"/>
                <a:cs typeface="Calibri" panose="020F0502020204030204" pitchFamily="34" charset="0"/>
              </a:rPr>
              <a:t>Care providers have a duty to provide care that has a benefit to patients</a:t>
            </a:r>
          </a:p>
          <a:p>
            <a:pPr>
              <a:spcBef>
                <a:spcPct val="0"/>
              </a:spcBef>
              <a:buClr>
                <a:srgbClr val="0070C0"/>
              </a:buClr>
            </a:pPr>
            <a:r>
              <a:rPr lang="en-US" altLang="en-US" sz="2500" dirty="0">
                <a:solidFill>
                  <a:srgbClr val="0070C0"/>
                </a:solidFill>
                <a:latin typeface="Calibri" panose="020F0502020204030204" pitchFamily="34" charset="0"/>
                <a:cs typeface="Calibri" panose="020F0502020204030204" pitchFamily="34" charset="0"/>
              </a:rPr>
              <a:t>Is benefit subjective or objective?</a:t>
            </a:r>
          </a:p>
          <a:p>
            <a:pPr lvl="1">
              <a:spcBef>
                <a:spcPct val="0"/>
              </a:spcBef>
              <a:buClr>
                <a:srgbClr val="0070C0"/>
              </a:buClr>
            </a:pPr>
            <a:r>
              <a:rPr lang="en-US" altLang="en-US" sz="2500" dirty="0">
                <a:solidFill>
                  <a:srgbClr val="0070C0"/>
                </a:solidFill>
                <a:latin typeface="Calibri" panose="020F0502020204030204" pitchFamily="34" charset="0"/>
                <a:cs typeface="Calibri" panose="020F0502020204030204" pitchFamily="34" charset="0"/>
              </a:rPr>
              <a:t>In Mr. Smith’s case, objectively the medical benefit is to amputate the legs to reduce infection</a:t>
            </a:r>
          </a:p>
          <a:p>
            <a:pPr lvl="1">
              <a:spcBef>
                <a:spcPct val="0"/>
              </a:spcBef>
              <a:buClr>
                <a:srgbClr val="0070C0"/>
              </a:buClr>
            </a:pPr>
            <a:r>
              <a:rPr lang="en-US" altLang="en-US" sz="2500" dirty="0">
                <a:solidFill>
                  <a:srgbClr val="0070C0"/>
                </a:solidFill>
                <a:latin typeface="Calibri" panose="020F0502020204030204" pitchFamily="34" charset="0"/>
                <a:cs typeface="Calibri" panose="020F0502020204030204" pitchFamily="34" charset="0"/>
              </a:rPr>
              <a:t>Is that subjectively going to benefit him? Would he actually be able to rehabilitate?</a:t>
            </a:r>
          </a:p>
          <a:p>
            <a:pPr lvl="1">
              <a:spcBef>
                <a:spcPct val="0"/>
              </a:spcBef>
              <a:buClr>
                <a:srgbClr val="0070C0"/>
              </a:buClr>
            </a:pPr>
            <a:r>
              <a:rPr lang="en-US" altLang="en-US" sz="2500" dirty="0">
                <a:solidFill>
                  <a:srgbClr val="0070C0"/>
                </a:solidFill>
                <a:latin typeface="Calibri" panose="020F0502020204030204" pitchFamily="34" charset="0"/>
                <a:cs typeface="Calibri" panose="020F0502020204030204" pitchFamily="34" charset="0"/>
              </a:rPr>
              <a:t>Can we take care of him? Is living in a hospital beneficial?</a:t>
            </a:r>
          </a:p>
          <a:p>
            <a:pPr lvl="1">
              <a:spcBef>
                <a:spcPct val="0"/>
              </a:spcBef>
              <a:buClr>
                <a:srgbClr val="0070C0"/>
              </a:buClr>
            </a:pPr>
            <a:r>
              <a:rPr lang="en-US" altLang="en-US" sz="2500" dirty="0">
                <a:solidFill>
                  <a:srgbClr val="0070C0"/>
                </a:solidFill>
                <a:latin typeface="Calibri" panose="020F0502020204030204" pitchFamily="34" charset="0"/>
                <a:cs typeface="Calibri" panose="020F0502020204030204" pitchFamily="34" charset="0"/>
              </a:rPr>
              <a:t>Doing something beneficial when the patient is inconsistent or saying no but lacks DMC?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F48B8678-06D5-D6C8-33D4-B4B98E5C9702}"/>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Non-Maleficence</a:t>
            </a:r>
          </a:p>
        </p:txBody>
      </p:sp>
      <p:sp>
        <p:nvSpPr>
          <p:cNvPr id="37890" name="TextBox 4">
            <a:extLst>
              <a:ext uri="{FF2B5EF4-FFF2-40B4-BE49-F238E27FC236}">
                <a16:creationId xmlns:a16="http://schemas.microsoft.com/office/drawing/2014/main" id="{8296E0B6-708A-CF7F-D0C4-F7457C2F1736}"/>
              </a:ext>
            </a:extLst>
          </p:cNvPr>
          <p:cNvSpPr txBox="1">
            <a:spLocks noChangeArrowheads="1"/>
          </p:cNvSpPr>
          <p:nvPr/>
        </p:nvSpPr>
        <p:spPr bwMode="auto">
          <a:xfrm>
            <a:off x="1143000" y="1828800"/>
            <a:ext cx="7239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Care providers have a duty to not harm patients either through acts of commission or omission</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If we don’t operate on Mr. Smith, he will die</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If we do operate on Mr. Smith, is this a reflection of what he would want and how he would live his life? If it isn’t – we have harmed him.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5891C-744F-FDE1-C0E0-7876929349D1}"/>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ED52195F-EF5E-7395-9577-4C37A8AA7E6B}"/>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Objectives</a:t>
            </a:r>
          </a:p>
        </p:txBody>
      </p:sp>
      <p:sp>
        <p:nvSpPr>
          <p:cNvPr id="41987" name="TextBox 4">
            <a:extLst>
              <a:ext uri="{FF2B5EF4-FFF2-40B4-BE49-F238E27FC236}">
                <a16:creationId xmlns:a16="http://schemas.microsoft.com/office/drawing/2014/main" id="{BCF301B9-9B5B-7AAE-76B7-D9F066E94E67}"/>
              </a:ext>
            </a:extLst>
          </p:cNvPr>
          <p:cNvSpPr txBox="1">
            <a:spLocks noChangeArrowheads="1"/>
          </p:cNvSpPr>
          <p:nvPr/>
        </p:nvSpPr>
        <p:spPr bwMode="auto">
          <a:xfrm>
            <a:off x="490330" y="1295400"/>
            <a:ext cx="7978775"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pPr>
            <a:r>
              <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We are going to highlight the following “groups” of patients:</a:t>
            </a:r>
          </a:p>
          <a:p>
            <a:pPr lvl="2">
              <a:spcBef>
                <a:spcPct val="0"/>
              </a:spcBef>
              <a:buClr>
                <a:srgbClr val="0070C0"/>
              </a:buClr>
            </a:pPr>
            <a:r>
              <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(1) patients who lack decision making capacity or have questionable decision-making capacity and wish to engage in risky choices; </a:t>
            </a:r>
          </a:p>
          <a:p>
            <a:pPr lvl="2">
              <a:spcBef>
                <a:spcPct val="0"/>
              </a:spcBef>
              <a:buClr>
                <a:srgbClr val="0070C0"/>
              </a:buClr>
            </a:pPr>
            <a:r>
              <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(2) patients who are unhoused or precariously housed; </a:t>
            </a:r>
          </a:p>
          <a:p>
            <a:pPr lvl="2">
              <a:spcBef>
                <a:spcPct val="0"/>
              </a:spcBef>
              <a:buClr>
                <a:srgbClr val="0070C0"/>
              </a:buClr>
            </a:pPr>
            <a:r>
              <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(3) patients who are using substances; and </a:t>
            </a:r>
          </a:p>
          <a:p>
            <a:pPr lvl="2">
              <a:spcBef>
                <a:spcPct val="0"/>
              </a:spcBef>
              <a:buClr>
                <a:srgbClr val="0070C0"/>
              </a:buClr>
            </a:pPr>
            <a:r>
              <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(4) patients who are non-participatory in their medical treatment</a:t>
            </a:r>
            <a:r>
              <a:rPr lang="en-CA" sz="2500" dirty="0">
                <a:solidFill>
                  <a:srgbClr val="0070C0"/>
                </a:solidFill>
                <a:effectLst/>
                <a:latin typeface="Calibri" panose="020F0502020204030204" pitchFamily="34" charset="0"/>
                <a:cs typeface="Calibri" panose="020F0502020204030204" pitchFamily="34" charset="0"/>
              </a:rPr>
              <a:t> </a:t>
            </a:r>
          </a:p>
          <a:p>
            <a:pPr lvl="1">
              <a:spcBef>
                <a:spcPct val="0"/>
              </a:spcBef>
              <a:buClr>
                <a:srgbClr val="0070C0"/>
              </a:buClr>
            </a:pPr>
            <a:r>
              <a:rPr lang="en-CA" altLang="en-US" sz="2500" dirty="0">
                <a:solidFill>
                  <a:srgbClr val="0070C0"/>
                </a:solidFill>
                <a:latin typeface="Calibri" panose="020F0502020204030204" pitchFamily="34" charset="0"/>
                <a:cs typeface="Calibri" panose="020F0502020204030204" pitchFamily="34" charset="0"/>
              </a:rPr>
              <a:t>And learn about ethical considerations impacting these populations.</a:t>
            </a:r>
            <a:endParaRPr lang="en-US" altLang="en-US" sz="25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5385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12E6F0B9-F29C-F2B2-268E-127930A478EA}"/>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Justice</a:t>
            </a:r>
          </a:p>
        </p:txBody>
      </p:sp>
      <p:sp>
        <p:nvSpPr>
          <p:cNvPr id="38914" name="TextBox 4">
            <a:extLst>
              <a:ext uri="{FF2B5EF4-FFF2-40B4-BE49-F238E27FC236}">
                <a16:creationId xmlns:a16="http://schemas.microsoft.com/office/drawing/2014/main" id="{EA46CE40-5628-F62A-38E9-08614E063B4D}"/>
              </a:ext>
            </a:extLst>
          </p:cNvPr>
          <p:cNvSpPr txBox="1">
            <a:spLocks noChangeArrowheads="1"/>
          </p:cNvSpPr>
          <p:nvPr/>
        </p:nvSpPr>
        <p:spPr bwMode="auto">
          <a:xfrm>
            <a:off x="1028700" y="1351508"/>
            <a:ext cx="7086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Fairness in health care, including allocation of resources, often referred to as distributive justice</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Distributive justice focuses on equity</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Equity means we attempt to give people what they need</a:t>
            </a:r>
          </a:p>
          <a:p>
            <a:pPr lvl="1">
              <a:spcBef>
                <a:spcPct val="0"/>
              </a:spcBef>
              <a:buClr>
                <a:srgbClr val="0070C0"/>
              </a:buClr>
            </a:pPr>
            <a:r>
              <a:rPr lang="en-US" altLang="en-US" sz="2800" dirty="0">
                <a:solidFill>
                  <a:srgbClr val="0070C0"/>
                </a:solidFill>
                <a:latin typeface="Calibri" panose="020F0502020204030204" pitchFamily="34" charset="0"/>
                <a:cs typeface="Calibri" panose="020F0502020204030204" pitchFamily="34" charset="0"/>
              </a:rPr>
              <a:t>Mr. Smith objectively had significantly high needs and he is utilizing significant resources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06CA1-0046-8BC9-8EEB-CDEA63A6CDFB}"/>
            </a:ext>
          </a:extLst>
        </p:cNvPr>
        <p:cNvGrpSpPr/>
        <p:nvPr/>
      </p:nvGrpSpPr>
      <p:grpSpPr>
        <a:xfrm>
          <a:off x="0" y="0"/>
          <a:ext cx="0" cy="0"/>
          <a:chOff x="0" y="0"/>
          <a:chExt cx="0" cy="0"/>
        </a:xfrm>
      </p:grpSpPr>
      <p:sp>
        <p:nvSpPr>
          <p:cNvPr id="38913" name="Title 1">
            <a:extLst>
              <a:ext uri="{FF2B5EF4-FFF2-40B4-BE49-F238E27FC236}">
                <a16:creationId xmlns:a16="http://schemas.microsoft.com/office/drawing/2014/main" id="{194F4E66-5292-56FE-3ADF-FAA95557A9E1}"/>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Justice</a:t>
            </a:r>
          </a:p>
        </p:txBody>
      </p:sp>
      <p:sp>
        <p:nvSpPr>
          <p:cNvPr id="38914" name="TextBox 4">
            <a:extLst>
              <a:ext uri="{FF2B5EF4-FFF2-40B4-BE49-F238E27FC236}">
                <a16:creationId xmlns:a16="http://schemas.microsoft.com/office/drawing/2014/main" id="{93CE7392-7066-06B5-512F-708C4EEAE848}"/>
              </a:ext>
            </a:extLst>
          </p:cNvPr>
          <p:cNvSpPr txBox="1">
            <a:spLocks noChangeArrowheads="1"/>
          </p:cNvSpPr>
          <p:nvPr/>
        </p:nvSpPr>
        <p:spPr bwMode="auto">
          <a:xfrm>
            <a:off x="914400" y="1295400"/>
            <a:ext cx="708660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There is a tension of resource allocation here:</a:t>
            </a:r>
          </a:p>
          <a:p>
            <a:pPr lvl="1">
              <a:spcBef>
                <a:spcPct val="0"/>
              </a:spcBef>
              <a:buClr>
                <a:srgbClr val="0070C0"/>
              </a:buClr>
            </a:pPr>
            <a:r>
              <a:rPr lang="en-US" altLang="en-US" dirty="0">
                <a:solidFill>
                  <a:srgbClr val="0070C0"/>
                </a:solidFill>
                <a:latin typeface="Calibri" panose="020F0502020204030204" pitchFamily="34" charset="0"/>
                <a:cs typeface="Calibri" panose="020F0502020204030204" pitchFamily="34" charset="0"/>
              </a:rPr>
              <a:t>If we operate and he cannot be discharged safely, is he creating a bed block</a:t>
            </a:r>
          </a:p>
          <a:p>
            <a:pPr lvl="1">
              <a:spcBef>
                <a:spcPct val="0"/>
              </a:spcBef>
              <a:buClr>
                <a:srgbClr val="0070C0"/>
              </a:buClr>
            </a:pPr>
            <a:r>
              <a:rPr lang="en-US" altLang="en-US" dirty="0">
                <a:solidFill>
                  <a:srgbClr val="0070C0"/>
                </a:solidFill>
                <a:latin typeface="Calibri" panose="020F0502020204030204" pitchFamily="34" charset="0"/>
                <a:cs typeface="Calibri" panose="020F0502020204030204" pitchFamily="34" charset="0"/>
              </a:rPr>
              <a:t>If we do not operate, he could pass, he could also leave AMA and return and continue the resource cycle</a:t>
            </a:r>
          </a:p>
          <a:p>
            <a:pPr lvl="1">
              <a:spcBef>
                <a:spcPct val="0"/>
              </a:spcBef>
              <a:buClr>
                <a:srgbClr val="0070C0"/>
              </a:buClr>
            </a:pPr>
            <a:r>
              <a:rPr lang="en-US" altLang="en-US" dirty="0">
                <a:solidFill>
                  <a:srgbClr val="0070C0"/>
                </a:solidFill>
                <a:latin typeface="Calibri" panose="020F0502020204030204" pitchFamily="34" charset="0"/>
                <a:cs typeface="Calibri" panose="020F0502020204030204" pitchFamily="34" charset="0"/>
              </a:rPr>
              <a:t>Uncomfortableness with individual choice vs. utilitarianism </a:t>
            </a:r>
          </a:p>
          <a:p>
            <a:pPr lvl="1">
              <a:spcBef>
                <a:spcPct val="0"/>
              </a:spcBef>
              <a:buClr>
                <a:srgbClr val="0070C0"/>
              </a:buClr>
            </a:pPr>
            <a:r>
              <a:rPr lang="en-US" altLang="en-US" dirty="0">
                <a:solidFill>
                  <a:srgbClr val="0070C0"/>
                </a:solidFill>
                <a:latin typeface="Calibri" panose="020F0502020204030204" pitchFamily="34" charset="0"/>
                <a:cs typeface="Calibri" panose="020F0502020204030204" pitchFamily="34" charset="0"/>
              </a:rPr>
              <a:t>Uncomfortableness with what we consider “quality of life”</a:t>
            </a:r>
          </a:p>
        </p:txBody>
      </p:sp>
    </p:spTree>
    <p:extLst>
      <p:ext uri="{BB962C8B-B14F-4D97-AF65-F5344CB8AC3E}">
        <p14:creationId xmlns:p14="http://schemas.microsoft.com/office/powerpoint/2010/main" val="296752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6E0897F5-5735-F0BB-7F85-1C6202E18754}"/>
              </a:ext>
            </a:extLst>
          </p:cNvPr>
          <p:cNvSpPr>
            <a:spLocks noGrp="1" noChangeArrowheads="1"/>
          </p:cNvSpPr>
          <p:nvPr>
            <p:ph type="title"/>
          </p:nvPr>
        </p:nvSpPr>
        <p:spPr/>
        <p:txBody>
          <a:bodyPr/>
          <a:lstStyle/>
          <a:p>
            <a:r>
              <a:rPr lang="en-US" altLang="en-US" sz="4000" dirty="0">
                <a:latin typeface="Calibri" panose="020F0502020204030204" pitchFamily="34" charset="0"/>
                <a:cs typeface="Calibri" panose="020F0502020204030204" pitchFamily="34" charset="0"/>
              </a:rPr>
              <a:t>Ethical model RA: Hippocratic Perspective</a:t>
            </a:r>
          </a:p>
        </p:txBody>
      </p:sp>
      <p:sp>
        <p:nvSpPr>
          <p:cNvPr id="23554" name="TextBox 6">
            <a:extLst>
              <a:ext uri="{FF2B5EF4-FFF2-40B4-BE49-F238E27FC236}">
                <a16:creationId xmlns:a16="http://schemas.microsoft.com/office/drawing/2014/main" id="{92599860-C4D7-7CAB-6E86-A19C0FF4F23F}"/>
              </a:ext>
            </a:extLst>
          </p:cNvPr>
          <p:cNvSpPr txBox="1">
            <a:spLocks noChangeArrowheads="1"/>
          </p:cNvSpPr>
          <p:nvPr/>
        </p:nvSpPr>
        <p:spPr bwMode="auto">
          <a:xfrm>
            <a:off x="444500" y="1600200"/>
            <a:ext cx="83947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buFont typeface="Arial" panose="020B0604020202020204" pitchFamily="34" charset="0"/>
              <a:buChar char="•"/>
            </a:pPr>
            <a:endParaRPr lang="en-US" altLang="en-US" sz="1800" dirty="0">
              <a:solidFill>
                <a:srgbClr val="00B0F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endParaRPr lang="en-US" altLang="en-US" sz="1800" dirty="0"/>
          </a:p>
        </p:txBody>
      </p:sp>
      <p:sp>
        <p:nvSpPr>
          <p:cNvPr id="2" name="TextBox 6">
            <a:extLst>
              <a:ext uri="{FF2B5EF4-FFF2-40B4-BE49-F238E27FC236}">
                <a16:creationId xmlns:a16="http://schemas.microsoft.com/office/drawing/2014/main" id="{C061E078-ED7D-A7B4-2ED7-297BB593A08F}"/>
              </a:ext>
            </a:extLst>
          </p:cNvPr>
          <p:cNvSpPr txBox="1">
            <a:spLocks noChangeArrowheads="1"/>
          </p:cNvSpPr>
          <p:nvPr/>
        </p:nvSpPr>
        <p:spPr bwMode="auto">
          <a:xfrm>
            <a:off x="444500" y="1417638"/>
            <a:ext cx="83947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lvl="1" indent="0">
              <a:spcBef>
                <a:spcPct val="0"/>
              </a:spcBef>
              <a:buClr>
                <a:srgbClr val="0070C0"/>
              </a:buClr>
              <a:buNone/>
            </a:pPr>
            <a:endParaRPr lang="en-US" altLang="en-US" sz="2500" dirty="0">
              <a:solidFill>
                <a:srgbClr val="00B0F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Provide resources to any of those in need and that are accessible </a:t>
            </a: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Micro-level decisions (physician/patient encounter)</a:t>
            </a: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Physician has an obligation to determine what is in the best interests of the patient</a:t>
            </a: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Specific case, specific patient</a:t>
            </a:r>
          </a:p>
          <a:p>
            <a:pPr lvl="1" algn="ctr"/>
            <a:endParaRPr lang="en-CA" altLang="en-US" sz="2500" dirty="0">
              <a:solidFill>
                <a:srgbClr val="0070C0"/>
              </a:solidFill>
              <a:latin typeface="Calibri" panose="020F0502020204030204" pitchFamily="34" charset="0"/>
              <a:cs typeface="Calibri" panose="020F0502020204030204" pitchFamily="34" charset="0"/>
            </a:endParaRPr>
          </a:p>
          <a:p>
            <a:pPr lvl="1" algn="ctr"/>
            <a:endParaRPr lang="en-CA" altLang="en-US" sz="2500" dirty="0">
              <a:solidFill>
                <a:srgbClr val="0070C0"/>
              </a:solidFill>
              <a:latin typeface="Calibri" panose="020F0502020204030204" pitchFamily="34" charset="0"/>
              <a:cs typeface="Calibri" panose="020F0502020204030204" pitchFamily="34" charset="0"/>
            </a:endParaRPr>
          </a:p>
          <a:p>
            <a:pPr lvl="1" algn="ctr"/>
            <a:r>
              <a:rPr lang="en-CA" altLang="en-US" sz="2500" dirty="0">
                <a:solidFill>
                  <a:srgbClr val="0070C0"/>
                </a:solidFill>
                <a:latin typeface="Calibri" panose="020F0502020204030204" pitchFamily="34" charset="0"/>
                <a:cs typeface="Calibri" panose="020F0502020204030204" pitchFamily="34" charset="0"/>
              </a:rPr>
              <a:t>Resource Allocation in Healthcare: Implications of Models of Medicine as a Profession</a:t>
            </a:r>
          </a:p>
          <a:p>
            <a:pPr lvl="1" algn="ctr"/>
            <a:r>
              <a:rPr lang="en-CA" altLang="en-US" sz="2500" dirty="0">
                <a:solidFill>
                  <a:srgbClr val="0070C0"/>
                </a:solidFill>
                <a:latin typeface="Calibri" panose="020F0502020204030204" pitchFamily="34" charset="0"/>
                <a:cs typeface="Calibri" panose="020F0502020204030204" pitchFamily="34" charset="0"/>
              </a:rPr>
              <a:t>Eike-Henner, W. Kluge</a:t>
            </a:r>
          </a:p>
          <a:p>
            <a:pPr lvl="1">
              <a:spcBef>
                <a:spcPct val="0"/>
              </a:spcBef>
              <a:buClr>
                <a:srgbClr val="0070C0"/>
              </a:buClr>
              <a:buFont typeface="Arial" panose="020B0604020202020204" pitchFamily="34" charset="0"/>
              <a:buChar char="•"/>
            </a:pPr>
            <a:endParaRPr lang="en-US" altLang="en-US" sz="3000" dirty="0">
              <a:solidFill>
                <a:srgbClr val="00B0F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7768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6E0897F5-5735-F0BB-7F85-1C6202E18754}"/>
              </a:ext>
            </a:extLst>
          </p:cNvPr>
          <p:cNvSpPr>
            <a:spLocks noGrp="1" noChangeArrowheads="1"/>
          </p:cNvSpPr>
          <p:nvPr>
            <p:ph type="title"/>
          </p:nvPr>
        </p:nvSpPr>
        <p:spPr/>
        <p:txBody>
          <a:bodyPr/>
          <a:lstStyle/>
          <a:p>
            <a:r>
              <a:rPr lang="en-US" altLang="en-US" sz="4000" dirty="0">
                <a:latin typeface="Calibri" panose="020F0502020204030204" pitchFamily="34" charset="0"/>
                <a:cs typeface="Calibri" panose="020F0502020204030204" pitchFamily="34" charset="0"/>
              </a:rPr>
              <a:t>Ethical model RA: Social Service Model</a:t>
            </a:r>
          </a:p>
        </p:txBody>
      </p:sp>
      <p:sp>
        <p:nvSpPr>
          <p:cNvPr id="23554" name="TextBox 6">
            <a:extLst>
              <a:ext uri="{FF2B5EF4-FFF2-40B4-BE49-F238E27FC236}">
                <a16:creationId xmlns:a16="http://schemas.microsoft.com/office/drawing/2014/main" id="{92599860-C4D7-7CAB-6E86-A19C0FF4F23F}"/>
              </a:ext>
            </a:extLst>
          </p:cNvPr>
          <p:cNvSpPr txBox="1">
            <a:spLocks noChangeArrowheads="1"/>
          </p:cNvSpPr>
          <p:nvPr/>
        </p:nvSpPr>
        <p:spPr bwMode="auto">
          <a:xfrm>
            <a:off x="444500" y="1600200"/>
            <a:ext cx="83947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lvl="1" indent="0">
              <a:spcBef>
                <a:spcPct val="0"/>
              </a:spcBef>
              <a:buClr>
                <a:srgbClr val="0070C0"/>
              </a:buClr>
              <a:buNone/>
            </a:pPr>
            <a:endParaRPr lang="en-US" altLang="en-US" sz="3000" dirty="0">
              <a:solidFill>
                <a:srgbClr val="00B0F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Health care providers are society’s agents and has the authority to delegate resources</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Rights are not individual and are focused on a social collective </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Focuses more on a utilitarian approach</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Cost-benefit and cost-effectiveness approach </a:t>
            </a:r>
          </a:p>
        </p:txBody>
      </p:sp>
    </p:spTree>
    <p:extLst>
      <p:ext uri="{BB962C8B-B14F-4D97-AF65-F5344CB8AC3E}">
        <p14:creationId xmlns:p14="http://schemas.microsoft.com/office/powerpoint/2010/main" val="2997347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8B725-FC5E-B578-8AE2-CD8C3ABE99C7}"/>
            </a:ext>
          </a:extLst>
        </p:cNvPr>
        <p:cNvGrpSpPr/>
        <p:nvPr/>
      </p:nvGrpSpPr>
      <p:grpSpPr>
        <a:xfrm>
          <a:off x="0" y="0"/>
          <a:ext cx="0" cy="0"/>
          <a:chOff x="0" y="0"/>
          <a:chExt cx="0" cy="0"/>
        </a:xfrm>
      </p:grpSpPr>
      <p:sp>
        <p:nvSpPr>
          <p:cNvPr id="38913" name="Title 1">
            <a:extLst>
              <a:ext uri="{FF2B5EF4-FFF2-40B4-BE49-F238E27FC236}">
                <a16:creationId xmlns:a16="http://schemas.microsoft.com/office/drawing/2014/main" id="{86C5C1BC-446E-B716-C1D3-379405E1C5EF}"/>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What is considered “unsafe?”</a:t>
            </a:r>
          </a:p>
        </p:txBody>
      </p:sp>
      <p:sp>
        <p:nvSpPr>
          <p:cNvPr id="38914" name="TextBox 4">
            <a:extLst>
              <a:ext uri="{FF2B5EF4-FFF2-40B4-BE49-F238E27FC236}">
                <a16:creationId xmlns:a16="http://schemas.microsoft.com/office/drawing/2014/main" id="{50AF0F97-AAD2-1346-9ECA-6719F590A7E0}"/>
              </a:ext>
            </a:extLst>
          </p:cNvPr>
          <p:cNvSpPr txBox="1">
            <a:spLocks noChangeArrowheads="1"/>
          </p:cNvSpPr>
          <p:nvPr/>
        </p:nvSpPr>
        <p:spPr bwMode="auto">
          <a:xfrm>
            <a:off x="1219200" y="1752600"/>
            <a:ext cx="7086600"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Typically, we envision a scenario in which the person’s medical needs are too great to managed at home</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Or the environment makes management of medical needs difficult to impossible </a:t>
            </a:r>
          </a:p>
          <a:p>
            <a:pPr>
              <a:spcBef>
                <a:spcPct val="0"/>
              </a:spcBef>
              <a:buClr>
                <a:srgbClr val="0070C0"/>
              </a:buClr>
            </a:pPr>
            <a:r>
              <a:rPr lang="en-US" altLang="en-US" sz="3000" dirty="0">
                <a:solidFill>
                  <a:srgbClr val="0070C0"/>
                </a:solidFill>
                <a:latin typeface="Calibri" panose="020F0502020204030204" pitchFamily="34" charset="0"/>
                <a:cs typeface="Calibri" panose="020F0502020204030204" pitchFamily="34" charset="0"/>
              </a:rPr>
              <a:t>Health Care Professionals views fluctuate as to what is considered unsafe – there is a lot of subjectivity to this</a:t>
            </a:r>
          </a:p>
          <a:p>
            <a:pPr>
              <a:spcBef>
                <a:spcPct val="0"/>
              </a:spcBef>
              <a:buClr>
                <a:srgbClr val="0070C0"/>
              </a:buClr>
            </a:pPr>
            <a:endParaRPr lang="en-US" altLang="en-US"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7039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1B8C6311-F04F-79FB-5EF7-800077D68AFA}"/>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What is Moral Distress?</a:t>
            </a:r>
          </a:p>
        </p:txBody>
      </p:sp>
      <p:sp>
        <p:nvSpPr>
          <p:cNvPr id="2" name="TextBox 1">
            <a:extLst>
              <a:ext uri="{FF2B5EF4-FFF2-40B4-BE49-F238E27FC236}">
                <a16:creationId xmlns:a16="http://schemas.microsoft.com/office/drawing/2014/main" id="{EFC4FF21-F295-0947-AEF8-666F4AB0E753}"/>
              </a:ext>
            </a:extLst>
          </p:cNvPr>
          <p:cNvSpPr txBox="1"/>
          <p:nvPr/>
        </p:nvSpPr>
        <p:spPr>
          <a:xfrm>
            <a:off x="457200" y="1417638"/>
            <a:ext cx="8229600" cy="5294312"/>
          </a:xfrm>
          <a:prstGeom prst="rect">
            <a:avLst/>
          </a:prstGeom>
          <a:noFill/>
        </p:spPr>
        <p:txBody>
          <a:bodyPr>
            <a:spAutoFit/>
          </a:bodyPr>
          <a:lstStyle/>
          <a:p>
            <a:pPr>
              <a:buClr>
                <a:srgbClr val="0070C0"/>
              </a:buClr>
              <a:defRPr/>
            </a:pPr>
            <a:endParaRPr lang="en-US" sz="2500" dirty="0">
              <a:solidFill>
                <a:srgbClr val="0070C0"/>
              </a:solidFill>
              <a:latin typeface="Calibri" panose="020F0502020204030204" pitchFamily="34" charset="0"/>
              <a:cs typeface="Calibri" panose="020F0502020204030204" pitchFamily="34" charset="0"/>
            </a:endParaRPr>
          </a:p>
          <a:p>
            <a:pPr marL="285750" indent="-285750">
              <a:buClr>
                <a:srgbClr val="0070C0"/>
              </a:buClr>
              <a:buFont typeface="Arial" panose="020B0604020202020204" pitchFamily="34" charset="0"/>
              <a:buChar char="•"/>
              <a:defRPr/>
            </a:pPr>
            <a:r>
              <a:rPr lang="en-US" sz="2500" b="1" dirty="0">
                <a:solidFill>
                  <a:srgbClr val="0070C0"/>
                </a:solidFill>
                <a:latin typeface="Calibri" panose="020F0502020204030204" pitchFamily="34" charset="0"/>
                <a:cs typeface="Calibri" panose="020F0502020204030204" pitchFamily="34" charset="0"/>
              </a:rPr>
              <a:t>General Definition:</a:t>
            </a:r>
          </a:p>
          <a:p>
            <a:pPr marL="742950" lvl="1" indent="-285750">
              <a:buClr>
                <a:srgbClr val="0070C0"/>
              </a:buClr>
              <a:buFont typeface="Arial" panose="020B0604020202020204" pitchFamily="34" charset="0"/>
              <a:buChar char="•"/>
              <a:defRPr/>
            </a:pPr>
            <a:r>
              <a:rPr lang="en-US" sz="2500" dirty="0">
                <a:solidFill>
                  <a:srgbClr val="0070C0"/>
                </a:solidFill>
                <a:latin typeface="Calibri" panose="020F0502020204030204" pitchFamily="34" charset="0"/>
                <a:cs typeface="Calibri" panose="020F0502020204030204" pitchFamily="34" charset="0"/>
              </a:rPr>
              <a:t>”psychological response to morally challenging situations”</a:t>
            </a:r>
          </a:p>
          <a:p>
            <a:pPr marL="1200150" lvl="2" indent="-285750">
              <a:buClr>
                <a:srgbClr val="0070C0"/>
              </a:buClr>
              <a:buFont typeface="Arial" panose="020B0604020202020204" pitchFamily="34" charset="0"/>
              <a:buChar char="•"/>
              <a:defRPr/>
            </a:pPr>
            <a:r>
              <a:rPr lang="en-US" sz="2500" dirty="0">
                <a:solidFill>
                  <a:srgbClr val="0070C0"/>
                </a:solidFill>
                <a:latin typeface="Calibri" panose="020F0502020204030204" pitchFamily="34" charset="0"/>
                <a:cs typeface="Calibri" panose="020F0502020204030204" pitchFamily="34" charset="0"/>
              </a:rPr>
              <a:t>Examples:</a:t>
            </a:r>
          </a:p>
          <a:p>
            <a:pPr marL="1657350" lvl="3" indent="-285750">
              <a:buClr>
                <a:srgbClr val="0070C0"/>
              </a:buClr>
              <a:buFont typeface="Arial" panose="020B0604020202020204" pitchFamily="34" charset="0"/>
              <a:buChar char="•"/>
              <a:defRPr/>
            </a:pPr>
            <a:r>
              <a:rPr lang="en-US" sz="2500" dirty="0">
                <a:solidFill>
                  <a:srgbClr val="0070C0"/>
                </a:solidFill>
                <a:latin typeface="Calibri" panose="020F0502020204030204" pitchFamily="34" charset="0"/>
                <a:cs typeface="Calibri" panose="020F0502020204030204" pitchFamily="34" charset="0"/>
              </a:rPr>
              <a:t>An individual knows what the right course of medical care is, but due to individual or institutional restraints cannot execute such care</a:t>
            </a:r>
          </a:p>
          <a:p>
            <a:pPr marL="1657350" lvl="3" indent="-285750">
              <a:buClr>
                <a:srgbClr val="0070C0"/>
              </a:buClr>
              <a:buFont typeface="Arial" panose="020B0604020202020204" pitchFamily="34" charset="0"/>
              <a:buChar char="•"/>
              <a:defRPr/>
            </a:pPr>
            <a:r>
              <a:rPr lang="en-US" sz="2500" b="1" dirty="0">
                <a:solidFill>
                  <a:srgbClr val="0070C0"/>
                </a:solidFill>
                <a:latin typeface="Calibri" panose="020F0502020204030204" pitchFamily="34" charset="0"/>
                <a:cs typeface="Calibri" panose="020F0502020204030204" pitchFamily="34" charset="0"/>
              </a:rPr>
              <a:t>Tension between a patient’s desired course of medical treatment and one’s own beliefs of what the patient ought to do</a:t>
            </a:r>
          </a:p>
          <a:p>
            <a:pPr marL="1657350" lvl="3" indent="-285750">
              <a:buClr>
                <a:srgbClr val="0070C0"/>
              </a:buClr>
              <a:buFont typeface="Arial" panose="020B0604020202020204" pitchFamily="34" charset="0"/>
              <a:buChar char="•"/>
              <a:defRPr/>
            </a:pPr>
            <a:endParaRPr lang="en-US" sz="2500" dirty="0">
              <a:solidFill>
                <a:srgbClr val="0070C0"/>
              </a:solidFill>
              <a:latin typeface="Calibri" panose="020F0502020204030204" pitchFamily="34" charset="0"/>
              <a:cs typeface="Calibri" panose="020F0502020204030204" pitchFamily="34" charset="0"/>
            </a:endParaRPr>
          </a:p>
          <a:p>
            <a:pPr lvl="3">
              <a:buClr>
                <a:srgbClr val="0070C0"/>
              </a:buClr>
              <a:defRPr/>
            </a:pPr>
            <a:r>
              <a:rPr lang="en-US" i="1" dirty="0">
                <a:solidFill>
                  <a:srgbClr val="0070C0"/>
                </a:solidFill>
                <a:latin typeface="Calibri" panose="020F0502020204030204" pitchFamily="34" charset="0"/>
                <a:cs typeface="Calibri" panose="020F0502020204030204" pitchFamily="34" charset="0"/>
              </a:rPr>
              <a:t>	C. Fourie, Moral distress and moral conflict in clinical ethics</a:t>
            </a:r>
          </a:p>
          <a:p>
            <a:pPr marL="1657350" lvl="3" indent="-285750">
              <a:buClr>
                <a:srgbClr val="0070C0"/>
              </a:buClr>
              <a:buFont typeface="Arial" panose="020B0604020202020204" pitchFamily="34" charset="0"/>
              <a:buChar char="•"/>
              <a:defRPr/>
            </a:pPr>
            <a:endParaRPr lang="en-US" sz="2000" dirty="0">
              <a:solidFill>
                <a:srgbClr val="00B0F0"/>
              </a:solidFill>
              <a:latin typeface="Calibri" panose="020F0502020204030204" pitchFamily="34"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90D47FA0-7753-28C5-3300-E6D55CD0466C}"/>
              </a:ext>
            </a:extLst>
          </p:cNvPr>
          <p:cNvSpPr>
            <a:spLocks noGrp="1" noChangeArrowheads="1"/>
          </p:cNvSpPr>
          <p:nvPr>
            <p:ph type="title"/>
          </p:nvPr>
        </p:nvSpPr>
        <p:spPr/>
        <p:txBody>
          <a:bodyPr/>
          <a:lstStyle/>
          <a:p>
            <a:r>
              <a:rPr lang="en-US" altLang="en-US" sz="3800">
                <a:latin typeface="Calibri" panose="020F0502020204030204" pitchFamily="34" charset="0"/>
                <a:cs typeface="Calibri" panose="020F0502020204030204" pitchFamily="34" charset="0"/>
              </a:rPr>
              <a:t>Strategies for addressing Moral Distress</a:t>
            </a:r>
          </a:p>
        </p:txBody>
      </p:sp>
      <p:sp>
        <p:nvSpPr>
          <p:cNvPr id="50178" name="TextBox 1">
            <a:extLst>
              <a:ext uri="{FF2B5EF4-FFF2-40B4-BE49-F238E27FC236}">
                <a16:creationId xmlns:a16="http://schemas.microsoft.com/office/drawing/2014/main" id="{290CBA81-B4E2-B199-1324-8BB37F5409AF}"/>
              </a:ext>
            </a:extLst>
          </p:cNvPr>
          <p:cNvSpPr txBox="1">
            <a:spLocks noChangeArrowheads="1"/>
          </p:cNvSpPr>
          <p:nvPr/>
        </p:nvSpPr>
        <p:spPr bwMode="auto">
          <a:xfrm>
            <a:off x="1238250" y="1600200"/>
            <a:ext cx="72961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2060"/>
              </a:buClr>
            </a:pPr>
            <a:r>
              <a:rPr lang="en-US" altLang="en-US" sz="3000" dirty="0">
                <a:solidFill>
                  <a:srgbClr val="0070C0"/>
                </a:solidFill>
                <a:latin typeface="Calibri" panose="020F0502020204030204" pitchFamily="34" charset="0"/>
                <a:cs typeface="Calibri" panose="020F0502020204030204" pitchFamily="34" charset="0"/>
              </a:rPr>
              <a:t>Initially accepting that individuals will differ on what they deem appropriate medical care</a:t>
            </a:r>
          </a:p>
          <a:p>
            <a:pPr>
              <a:spcBef>
                <a:spcPct val="0"/>
              </a:spcBef>
              <a:buClr>
                <a:srgbClr val="002060"/>
              </a:buClr>
            </a:pPr>
            <a:r>
              <a:rPr lang="en-US" altLang="en-US" sz="3000" dirty="0">
                <a:solidFill>
                  <a:srgbClr val="0070C0"/>
                </a:solidFill>
                <a:latin typeface="Calibri" panose="020F0502020204030204" pitchFamily="34" charset="0"/>
                <a:cs typeface="Calibri" panose="020F0502020204030204" pitchFamily="34" charset="0"/>
              </a:rPr>
              <a:t>Accepting that each individual makes medical decisions based upon their philosophical and religious beliefs and personal circumstances – including housing</a:t>
            </a:r>
          </a:p>
          <a:p>
            <a:pPr>
              <a:spcBef>
                <a:spcPct val="0"/>
              </a:spcBef>
              <a:buClr>
                <a:srgbClr val="002060"/>
              </a:buClr>
            </a:pPr>
            <a:r>
              <a:rPr lang="en-US" altLang="en-US" sz="3000" dirty="0">
                <a:solidFill>
                  <a:srgbClr val="0070C0"/>
                </a:solidFill>
                <a:latin typeface="Calibri" panose="020F0502020204030204" pitchFamily="34" charset="0"/>
                <a:cs typeface="Calibri" panose="020F0502020204030204" pitchFamily="34" charset="0"/>
              </a:rPr>
              <a:t>Accepting that some individuals are palliative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a:extLst>
              <a:ext uri="{FF2B5EF4-FFF2-40B4-BE49-F238E27FC236}">
                <a16:creationId xmlns:a16="http://schemas.microsoft.com/office/drawing/2014/main" id="{DD001E46-1527-B407-64FC-A4F2FA264511}"/>
              </a:ext>
            </a:extLst>
          </p:cNvPr>
          <p:cNvSpPr>
            <a:spLocks noGrp="1" noChangeArrowheads="1"/>
          </p:cNvSpPr>
          <p:nvPr>
            <p:ph type="title"/>
          </p:nvPr>
        </p:nvSpPr>
        <p:spPr/>
        <p:txBody>
          <a:bodyPr/>
          <a:lstStyle/>
          <a:p>
            <a:r>
              <a:rPr lang="en-US" altLang="en-US" sz="3800">
                <a:latin typeface="Calibri" panose="020F0502020204030204" pitchFamily="34" charset="0"/>
                <a:cs typeface="Calibri" panose="020F0502020204030204" pitchFamily="34" charset="0"/>
              </a:rPr>
              <a:t>Strategies for addressing Moral Distress</a:t>
            </a:r>
          </a:p>
        </p:txBody>
      </p:sp>
      <p:sp>
        <p:nvSpPr>
          <p:cNvPr id="51202" name="TextBox 1">
            <a:extLst>
              <a:ext uri="{FF2B5EF4-FFF2-40B4-BE49-F238E27FC236}">
                <a16:creationId xmlns:a16="http://schemas.microsoft.com/office/drawing/2014/main" id="{98C17547-B629-17FC-98F2-EB267CD38861}"/>
              </a:ext>
            </a:extLst>
          </p:cNvPr>
          <p:cNvSpPr txBox="1">
            <a:spLocks noChangeArrowheads="1"/>
          </p:cNvSpPr>
          <p:nvPr/>
        </p:nvSpPr>
        <p:spPr bwMode="auto">
          <a:xfrm>
            <a:off x="1420467" y="1600200"/>
            <a:ext cx="729615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2060"/>
              </a:buClr>
            </a:pPr>
            <a:r>
              <a:rPr lang="en-US" altLang="en-US" sz="3200" dirty="0">
                <a:solidFill>
                  <a:srgbClr val="0070C0"/>
                </a:solidFill>
                <a:latin typeface="Calibri" panose="020F0502020204030204" pitchFamily="34" charset="0"/>
                <a:cs typeface="Calibri" panose="020F0502020204030204" pitchFamily="34" charset="0"/>
              </a:rPr>
              <a:t>Educational Sessions</a:t>
            </a:r>
          </a:p>
          <a:p>
            <a:pPr>
              <a:spcBef>
                <a:spcPct val="0"/>
              </a:spcBef>
              <a:buClr>
                <a:srgbClr val="002060"/>
              </a:buClr>
            </a:pPr>
            <a:r>
              <a:rPr lang="en-US" altLang="en-US" sz="3200" dirty="0">
                <a:solidFill>
                  <a:srgbClr val="0070C0"/>
                </a:solidFill>
                <a:latin typeface="Calibri" panose="020F0502020204030204" pitchFamily="34" charset="0"/>
                <a:cs typeface="Calibri" panose="020F0502020204030204" pitchFamily="34" charset="0"/>
              </a:rPr>
              <a:t>Discussing stress with colleagues, superiors</a:t>
            </a:r>
          </a:p>
          <a:p>
            <a:pPr>
              <a:spcBef>
                <a:spcPct val="0"/>
              </a:spcBef>
              <a:buClr>
                <a:srgbClr val="002060"/>
              </a:buClr>
            </a:pPr>
            <a:r>
              <a:rPr lang="en-US" altLang="en-US" sz="3200" dirty="0">
                <a:solidFill>
                  <a:srgbClr val="0070C0"/>
                </a:solidFill>
                <a:latin typeface="Calibri" panose="020F0502020204030204" pitchFamily="34" charset="0"/>
                <a:cs typeface="Calibri" panose="020F0502020204030204" pitchFamily="34" charset="0"/>
              </a:rPr>
              <a:t>Asking for debriefing sessions in particularly challenging cases</a:t>
            </a:r>
          </a:p>
          <a:p>
            <a:pPr>
              <a:spcBef>
                <a:spcPct val="0"/>
              </a:spcBef>
              <a:buClr>
                <a:srgbClr val="002060"/>
              </a:buClr>
            </a:pPr>
            <a:r>
              <a:rPr lang="en-US" altLang="en-US" sz="3200" dirty="0">
                <a:solidFill>
                  <a:srgbClr val="0070C0"/>
                </a:solidFill>
                <a:latin typeface="Calibri" panose="020F0502020204030204" pitchFamily="34" charset="0"/>
                <a:cs typeface="Calibri" panose="020F0502020204030204" pitchFamily="34" charset="0"/>
              </a:rPr>
              <a:t>Enabling mentorship</a:t>
            </a:r>
          </a:p>
          <a:p>
            <a:pPr>
              <a:spcBef>
                <a:spcPct val="0"/>
              </a:spcBef>
              <a:buClr>
                <a:srgbClr val="002060"/>
              </a:buClr>
            </a:pPr>
            <a:r>
              <a:rPr lang="en-US" altLang="en-US" sz="3200" dirty="0">
                <a:solidFill>
                  <a:srgbClr val="0070C0"/>
                </a:solidFill>
                <a:latin typeface="Calibri" panose="020F0502020204030204" pitchFamily="34" charset="0"/>
                <a:cs typeface="Calibri" panose="020F0502020204030204" pitchFamily="34" charset="0"/>
              </a:rPr>
              <a:t>Involving Ethics Services </a:t>
            </a:r>
          </a:p>
          <a:p>
            <a:pPr>
              <a:spcBef>
                <a:spcPct val="0"/>
              </a:spcBef>
              <a:buClr>
                <a:srgbClr val="002060"/>
              </a:buClr>
            </a:pPr>
            <a:r>
              <a:rPr lang="en-US" altLang="en-US" sz="3200" dirty="0">
                <a:solidFill>
                  <a:srgbClr val="0070C0"/>
                </a:solidFill>
                <a:latin typeface="Calibri" panose="020F0502020204030204" pitchFamily="34" charset="0"/>
                <a:cs typeface="Calibri" panose="020F0502020204030204" pitchFamily="34" charset="0"/>
              </a:rPr>
              <a:t>Practicing Self-Care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39AECD64-4129-B8F6-358F-A92B9A2475D9}"/>
              </a:ext>
            </a:extLst>
          </p:cNvPr>
          <p:cNvSpPr>
            <a:spLocks noGrp="1" noChangeArrowheads="1"/>
          </p:cNvSpPr>
          <p:nvPr>
            <p:ph type="title"/>
          </p:nvPr>
        </p:nvSpPr>
        <p:spPr/>
        <p:txBody>
          <a:bodyPr/>
          <a:lstStyle/>
          <a:p>
            <a:r>
              <a:rPr lang="en-US" altLang="en-US" sz="6000">
                <a:latin typeface="Calibri" panose="020F0502020204030204" pitchFamily="34" charset="0"/>
                <a:cs typeface="Calibri" panose="020F0502020204030204" pitchFamily="34" charset="0"/>
              </a:rPr>
              <a:t>Questions?</a:t>
            </a:r>
          </a:p>
        </p:txBody>
      </p:sp>
      <p:sp>
        <p:nvSpPr>
          <p:cNvPr id="2" name="TextBox 1">
            <a:extLst>
              <a:ext uri="{FF2B5EF4-FFF2-40B4-BE49-F238E27FC236}">
                <a16:creationId xmlns:a16="http://schemas.microsoft.com/office/drawing/2014/main" id="{C95C287B-BE15-734C-8F31-B522D2B7576B}"/>
              </a:ext>
            </a:extLst>
          </p:cNvPr>
          <p:cNvSpPr txBox="1"/>
          <p:nvPr/>
        </p:nvSpPr>
        <p:spPr>
          <a:xfrm>
            <a:off x="1676400" y="1417638"/>
            <a:ext cx="6665913" cy="4862512"/>
          </a:xfrm>
          <a:prstGeom prst="rect">
            <a:avLst/>
          </a:prstGeom>
          <a:noFill/>
        </p:spPr>
        <p:txBody>
          <a:bodyPr>
            <a:spAutoFit/>
          </a:bodyPr>
          <a:lstStyle/>
          <a:p>
            <a:pPr>
              <a:buClr>
                <a:srgbClr val="002060"/>
              </a:buClr>
              <a:defRPr/>
            </a:pPr>
            <a:r>
              <a:rPr lang="en-US" sz="3000" dirty="0">
                <a:solidFill>
                  <a:srgbClr val="00B0F0"/>
                </a:solidFill>
                <a:latin typeface="Calibri" panose="020F0502020204030204" pitchFamily="34" charset="0"/>
                <a:cs typeface="Calibri" panose="020F0502020204030204" pitchFamily="34" charset="0"/>
              </a:rPr>
              <a:t>Katarina Lee-</a:t>
            </a:r>
            <a:r>
              <a:rPr lang="en-US" sz="3000" dirty="0" err="1">
                <a:solidFill>
                  <a:srgbClr val="00B0F0"/>
                </a:solidFill>
                <a:latin typeface="Calibri" panose="020F0502020204030204" pitchFamily="34" charset="0"/>
                <a:cs typeface="Calibri" panose="020F0502020204030204" pitchFamily="34" charset="0"/>
              </a:rPr>
              <a:t>Ameduri</a:t>
            </a:r>
            <a:endParaRPr lang="en-US" sz="3000" dirty="0">
              <a:solidFill>
                <a:srgbClr val="00B0F0"/>
              </a:solidFill>
              <a:latin typeface="Calibri" panose="020F0502020204030204" pitchFamily="34" charset="0"/>
              <a:cs typeface="Calibri" panose="020F0502020204030204" pitchFamily="34" charset="0"/>
            </a:endParaRPr>
          </a:p>
          <a:p>
            <a:pPr>
              <a:defRPr/>
            </a:pPr>
            <a:endParaRPr lang="en-CA" sz="3000" dirty="0">
              <a:solidFill>
                <a:srgbClr val="00B0F0"/>
              </a:solidFill>
              <a:latin typeface="Calibri" panose="020F0502020204030204" pitchFamily="34" charset="0"/>
              <a:cs typeface="Calibri" panose="020F0502020204030204" pitchFamily="34" charset="0"/>
            </a:endParaRPr>
          </a:p>
          <a:p>
            <a:pPr>
              <a:defRPr/>
            </a:pPr>
            <a:r>
              <a:rPr lang="en-CA" sz="3000" dirty="0">
                <a:solidFill>
                  <a:srgbClr val="00B0F0"/>
                </a:solidFill>
                <a:latin typeface="Calibri" panose="020F0502020204030204" pitchFamily="34" charset="0"/>
                <a:cs typeface="Calibri" panose="020F0502020204030204" pitchFamily="34" charset="0"/>
              </a:rPr>
              <a:t>409 </a:t>
            </a:r>
            <a:r>
              <a:rPr lang="en-CA" sz="3000" dirty="0" err="1">
                <a:solidFill>
                  <a:srgbClr val="00B0F0"/>
                </a:solidFill>
                <a:latin typeface="Calibri" panose="020F0502020204030204" pitchFamily="34" charset="0"/>
                <a:cs typeface="Calibri" panose="020F0502020204030204" pitchFamily="34" charset="0"/>
              </a:rPr>
              <a:t>Tache</a:t>
            </a:r>
            <a:r>
              <a:rPr lang="en-CA" sz="3000" dirty="0">
                <a:solidFill>
                  <a:srgbClr val="00B0F0"/>
                </a:solidFill>
                <a:latin typeface="Calibri" panose="020F0502020204030204" pitchFamily="34" charset="0"/>
                <a:cs typeface="Calibri" panose="020F0502020204030204" pitchFamily="34" charset="0"/>
              </a:rPr>
              <a:t> Ave, Winnipeg MB, Canada R2H 2A6</a:t>
            </a:r>
          </a:p>
          <a:p>
            <a:pPr>
              <a:defRPr/>
            </a:pPr>
            <a:r>
              <a:rPr lang="en-CA" sz="3000" dirty="0">
                <a:solidFill>
                  <a:srgbClr val="00B0F0"/>
                </a:solidFill>
                <a:latin typeface="Calibri" panose="020F0502020204030204" pitchFamily="34" charset="0"/>
                <a:cs typeface="Calibri" panose="020F0502020204030204" pitchFamily="34" charset="0"/>
              </a:rPr>
              <a:t> </a:t>
            </a:r>
          </a:p>
          <a:p>
            <a:pPr>
              <a:defRPr/>
            </a:pPr>
            <a:r>
              <a:rPr lang="en-CA" sz="3000" dirty="0">
                <a:solidFill>
                  <a:srgbClr val="00B0F0"/>
                </a:solidFill>
                <a:latin typeface="Calibri" panose="020F0502020204030204" pitchFamily="34" charset="0"/>
                <a:cs typeface="Calibri" panose="020F0502020204030204" pitchFamily="34" charset="0"/>
              </a:rPr>
              <a:t>Office Phone: 204.235.3619</a:t>
            </a:r>
          </a:p>
          <a:p>
            <a:pPr>
              <a:defRPr/>
            </a:pPr>
            <a:r>
              <a:rPr lang="en-CA" sz="3000" dirty="0">
                <a:solidFill>
                  <a:srgbClr val="00B0F0"/>
                </a:solidFill>
                <a:latin typeface="Calibri" panose="020F0502020204030204" pitchFamily="34" charset="0"/>
                <a:cs typeface="Calibri" panose="020F0502020204030204" pitchFamily="34" charset="0"/>
              </a:rPr>
              <a:t>Direct Phone: 204.235.3267</a:t>
            </a:r>
          </a:p>
          <a:p>
            <a:pPr>
              <a:defRPr/>
            </a:pPr>
            <a:r>
              <a:rPr lang="en-CA" sz="3000" dirty="0">
                <a:solidFill>
                  <a:srgbClr val="00B0F0"/>
                </a:solidFill>
                <a:latin typeface="Calibri" panose="020F0502020204030204" pitchFamily="34" charset="0"/>
                <a:cs typeface="Calibri" panose="020F0502020204030204" pitchFamily="34" charset="0"/>
              </a:rPr>
              <a:t>Cell: 204.794.2511</a:t>
            </a:r>
          </a:p>
          <a:p>
            <a:pPr>
              <a:defRPr/>
            </a:pPr>
            <a:r>
              <a:rPr lang="en-CA" sz="3000" dirty="0">
                <a:solidFill>
                  <a:srgbClr val="00B0F0"/>
                </a:solidFill>
                <a:latin typeface="Calibri" panose="020F0502020204030204" pitchFamily="34" charset="0"/>
                <a:cs typeface="Calibri" panose="020F0502020204030204" pitchFamily="34" charset="0"/>
              </a:rPr>
              <a:t>Email: </a:t>
            </a:r>
            <a:r>
              <a:rPr lang="en-CA" sz="3000" dirty="0">
                <a:solidFill>
                  <a:srgbClr val="00B0F0"/>
                </a:solidFill>
                <a:latin typeface="Calibri" panose="020F0502020204030204" pitchFamily="34" charset="0"/>
                <a:cs typeface="Calibri" panose="020F0502020204030204" pitchFamily="34" charset="0"/>
                <a:hlinkClick r:id="rId2"/>
              </a:rPr>
              <a:t>klee13@sbgh.mb.ca</a:t>
            </a:r>
            <a:endParaRPr lang="en-CA" sz="3000" dirty="0">
              <a:solidFill>
                <a:srgbClr val="00B0F0"/>
              </a:solidFill>
              <a:latin typeface="Calibri" panose="020F0502020204030204" pitchFamily="34" charset="0"/>
              <a:cs typeface="Calibri" panose="020F0502020204030204" pitchFamily="34" charset="0"/>
            </a:endParaRPr>
          </a:p>
          <a:p>
            <a:pPr marL="285750" indent="-285750">
              <a:buClr>
                <a:srgbClr val="002060"/>
              </a:buClr>
              <a:buFont typeface="Arial" panose="020B0604020202020204" pitchFamily="34" charset="0"/>
              <a:buChar char="•"/>
              <a:defRPr/>
            </a:pPr>
            <a:endParaRPr lang="en-US" sz="2000" dirty="0">
              <a:solidFill>
                <a:srgbClr val="00B0F0"/>
              </a:solidFill>
            </a:endParaRPr>
          </a:p>
          <a:p>
            <a:pPr marL="285750" indent="-285750">
              <a:buClr>
                <a:srgbClr val="002060"/>
              </a:buClr>
              <a:buFont typeface="Arial" panose="020B0604020202020204" pitchFamily="34" charset="0"/>
              <a:buChar char="•"/>
              <a:defRPr/>
            </a:pPr>
            <a:endParaRPr lang="en-US" sz="2000" dirty="0">
              <a:solidFill>
                <a:srgbClr val="00B0F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A4071-92C1-FE2A-5847-19E1904099AE}"/>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57235858-241A-9DAB-2717-D8CE5F1B0291}"/>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Disclosures</a:t>
            </a:r>
          </a:p>
        </p:txBody>
      </p:sp>
      <p:sp>
        <p:nvSpPr>
          <p:cNvPr id="41987" name="TextBox 4">
            <a:extLst>
              <a:ext uri="{FF2B5EF4-FFF2-40B4-BE49-F238E27FC236}">
                <a16:creationId xmlns:a16="http://schemas.microsoft.com/office/drawing/2014/main" id="{4C7AA0BA-D603-BB86-064D-E75BB02C9570}"/>
              </a:ext>
            </a:extLst>
          </p:cNvPr>
          <p:cNvSpPr txBox="1">
            <a:spLocks noChangeArrowheads="1"/>
          </p:cNvSpPr>
          <p:nvPr/>
        </p:nvSpPr>
        <p:spPr bwMode="auto">
          <a:xfrm>
            <a:off x="914400" y="1524000"/>
            <a:ext cx="797877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buFont typeface="Arial" panose="020B0604020202020204" pitchFamily="34" charset="0"/>
              <a:buChar char="•"/>
            </a:pPr>
            <a:endParaRPr lang="en-CA" sz="3000" dirty="0">
              <a:solidFill>
                <a:srgbClr val="0070C0"/>
              </a:solidFill>
              <a:effectLst/>
              <a:latin typeface="Calibri" panose="020F0502020204030204" pitchFamily="34" charset="0"/>
              <a:ea typeface="Aptos" panose="020B000402020202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CA" sz="30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I have no other disclosures than my employment disclosures.</a:t>
            </a:r>
          </a:p>
          <a:p>
            <a:pPr lvl="1">
              <a:spcBef>
                <a:spcPct val="0"/>
              </a:spcBef>
              <a:buClr>
                <a:srgbClr val="0070C0"/>
              </a:buClr>
              <a:buFont typeface="Arial" panose="020B0604020202020204" pitchFamily="34" charset="0"/>
              <a:buChar char="•"/>
            </a:pPr>
            <a:endParaRPr lang="en-CA" sz="3000" dirty="0">
              <a:solidFill>
                <a:srgbClr val="0070C0"/>
              </a:solidFill>
              <a:effectLst/>
              <a:latin typeface="Calibri" panose="020F0502020204030204" pitchFamily="34" charset="0"/>
              <a:ea typeface="Aptos" panose="020B000402020202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CA" altLang="en-US" sz="3000" dirty="0">
                <a:solidFill>
                  <a:srgbClr val="0070C0"/>
                </a:solidFill>
                <a:latin typeface="Calibri" panose="020F0502020204030204" pitchFamily="34" charset="0"/>
                <a:cs typeface="Calibri" panose="020F0502020204030204" pitchFamily="34" charset="0"/>
              </a:rPr>
              <a:t>I also make no “promises” that I have the “right” answers! </a:t>
            </a:r>
            <a:endParaRPr lang="en-US" altLang="en-US" sz="30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9056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0078D-2215-EEF8-8C78-2B2104786F72}"/>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CB050787-AFDB-5D83-16AC-7D825F30257B}"/>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Case Example </a:t>
            </a:r>
          </a:p>
        </p:txBody>
      </p:sp>
      <p:sp>
        <p:nvSpPr>
          <p:cNvPr id="41987" name="TextBox 4">
            <a:extLst>
              <a:ext uri="{FF2B5EF4-FFF2-40B4-BE49-F238E27FC236}">
                <a16:creationId xmlns:a16="http://schemas.microsoft.com/office/drawing/2014/main" id="{03600FE5-9559-8826-8630-29FF6DDD5647}"/>
              </a:ext>
            </a:extLst>
          </p:cNvPr>
          <p:cNvSpPr txBox="1">
            <a:spLocks noChangeArrowheads="1"/>
          </p:cNvSpPr>
          <p:nvPr/>
        </p:nvSpPr>
        <p:spPr bwMode="auto">
          <a:xfrm>
            <a:off x="480391" y="1219200"/>
            <a:ext cx="7978775" cy="4324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pPr>
            <a:r>
              <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rPr>
              <a:t>Throughout today’s presentation we are going to use the following case example:</a:t>
            </a:r>
          </a:p>
          <a:p>
            <a:pPr marL="457200" lvl="1" indent="0">
              <a:spcBef>
                <a:spcPct val="0"/>
              </a:spcBef>
              <a:buClr>
                <a:srgbClr val="0070C0"/>
              </a:buClr>
              <a:buNone/>
            </a:pPr>
            <a:endParaRPr lang="en-CA" sz="2500" dirty="0">
              <a:solidFill>
                <a:srgbClr val="0070C0"/>
              </a:solidFill>
              <a:effectLst/>
              <a:latin typeface="Calibri" panose="020F0502020204030204" pitchFamily="34" charset="0"/>
              <a:ea typeface="Aptos" panose="020B0004020202020204" pitchFamily="34" charset="0"/>
              <a:cs typeface="Calibri" panose="020F0502020204030204" pitchFamily="34" charset="0"/>
            </a:endParaRPr>
          </a:p>
          <a:p>
            <a:pPr lvl="2">
              <a:spcBef>
                <a:spcPct val="0"/>
              </a:spcBef>
              <a:buClr>
                <a:srgbClr val="0070C0"/>
              </a:buClr>
            </a:pPr>
            <a:r>
              <a:rPr lang="en-CA" altLang="en-US" sz="2500" dirty="0">
                <a:solidFill>
                  <a:srgbClr val="0070C0"/>
                </a:solidFill>
                <a:latin typeface="Calibri" panose="020F0502020204030204" pitchFamily="34" charset="0"/>
                <a:cs typeface="Calibri" panose="020F0502020204030204" pitchFamily="34" charset="0"/>
              </a:rPr>
              <a:t>Mr. Smith has presented to the emergency department at St. Paul’s hospital with cellulitis in both of his legs below the knee, something that he has presented with in the past. He has a previous and ongoing history of crystal meth usage and unfortunately has had one arm amputated below the elbow due to previous recurrent treatment resistance cellulitis.</a:t>
            </a:r>
          </a:p>
        </p:txBody>
      </p:sp>
    </p:spTree>
    <p:extLst>
      <p:ext uri="{BB962C8B-B14F-4D97-AF65-F5344CB8AC3E}">
        <p14:creationId xmlns:p14="http://schemas.microsoft.com/office/powerpoint/2010/main" val="198836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414D9-0E6D-15EE-8A82-4841585DCF52}"/>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C8052667-52DC-C5AA-FD92-A1BD65A24321}"/>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Case Example </a:t>
            </a:r>
          </a:p>
        </p:txBody>
      </p:sp>
      <p:sp>
        <p:nvSpPr>
          <p:cNvPr id="41987" name="TextBox 4">
            <a:extLst>
              <a:ext uri="{FF2B5EF4-FFF2-40B4-BE49-F238E27FC236}">
                <a16:creationId xmlns:a16="http://schemas.microsoft.com/office/drawing/2014/main" id="{2973476F-E599-22E9-67B7-F45F76DDC9BE}"/>
              </a:ext>
            </a:extLst>
          </p:cNvPr>
          <p:cNvSpPr txBox="1">
            <a:spLocks noChangeArrowheads="1"/>
          </p:cNvSpPr>
          <p:nvPr/>
        </p:nvSpPr>
        <p:spPr bwMode="auto">
          <a:xfrm>
            <a:off x="152400" y="1417638"/>
            <a:ext cx="8408987" cy="3985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2">
              <a:spcBef>
                <a:spcPct val="0"/>
              </a:spcBef>
              <a:buClr>
                <a:srgbClr val="0070C0"/>
              </a:buClr>
            </a:pPr>
            <a:r>
              <a:rPr lang="en-CA" altLang="en-US" sz="2300" dirty="0">
                <a:solidFill>
                  <a:srgbClr val="0070C0"/>
                </a:solidFill>
                <a:latin typeface="Calibri" panose="020F0502020204030204" pitchFamily="34" charset="0"/>
                <a:cs typeface="Calibri" panose="020F0502020204030204" pitchFamily="34" charset="0"/>
              </a:rPr>
              <a:t>After his previous amputation 2 years ago, staff had attempted to find him more stable housing, but he adamantly refused, stating that his community was unhoused and he want to remain street adjacent.</a:t>
            </a:r>
          </a:p>
          <a:p>
            <a:pPr marL="914400" lvl="2" indent="0">
              <a:spcBef>
                <a:spcPct val="0"/>
              </a:spcBef>
              <a:buClr>
                <a:srgbClr val="0070C0"/>
              </a:buClr>
              <a:buNone/>
            </a:pPr>
            <a:endParaRPr lang="en-CA" altLang="en-US" sz="2300" dirty="0">
              <a:solidFill>
                <a:srgbClr val="0070C0"/>
              </a:solidFill>
              <a:latin typeface="Calibri" panose="020F0502020204030204" pitchFamily="34" charset="0"/>
              <a:cs typeface="Calibri" panose="020F0502020204030204" pitchFamily="34" charset="0"/>
            </a:endParaRPr>
          </a:p>
          <a:p>
            <a:pPr lvl="2">
              <a:spcBef>
                <a:spcPct val="0"/>
              </a:spcBef>
              <a:buClr>
                <a:srgbClr val="0070C0"/>
              </a:buClr>
            </a:pPr>
            <a:r>
              <a:rPr lang="en-CA" altLang="en-US" sz="2300" dirty="0">
                <a:solidFill>
                  <a:srgbClr val="0070C0"/>
                </a:solidFill>
                <a:latin typeface="Calibri" panose="020F0502020204030204" pitchFamily="34" charset="0"/>
                <a:cs typeface="Calibri" panose="020F0502020204030204" pitchFamily="34" charset="0"/>
              </a:rPr>
              <a:t>Mr. Smith’s housing has created some additional challenges as he has needed dialysis two times a week for the last year. He has missed several appointments, most of which he has not cancelled in the past. While he has not yet been admitted to hospital for emergent dialysis this has been an ongoing concern for staff at St. Paul’s.</a:t>
            </a:r>
            <a:endParaRPr lang="en-US" altLang="en-US" sz="23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2467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4F909-DCCC-90A2-398F-3EBDEE226DE2}"/>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9C162596-2BCC-4B9F-A2BB-BCFE2C00F858}"/>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Case Example </a:t>
            </a:r>
          </a:p>
        </p:txBody>
      </p:sp>
      <p:sp>
        <p:nvSpPr>
          <p:cNvPr id="41987" name="TextBox 4">
            <a:extLst>
              <a:ext uri="{FF2B5EF4-FFF2-40B4-BE49-F238E27FC236}">
                <a16:creationId xmlns:a16="http://schemas.microsoft.com/office/drawing/2014/main" id="{75493F6E-2F15-F645-C21F-F4BBB8A1262D}"/>
              </a:ext>
            </a:extLst>
          </p:cNvPr>
          <p:cNvSpPr txBox="1">
            <a:spLocks noChangeArrowheads="1"/>
          </p:cNvSpPr>
          <p:nvPr/>
        </p:nvSpPr>
        <p:spPr bwMode="auto">
          <a:xfrm>
            <a:off x="483476" y="1437400"/>
            <a:ext cx="7978775"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buFont typeface="Arial" panose="020B0604020202020204" pitchFamily="34" charset="0"/>
              <a:buChar char="•"/>
            </a:pPr>
            <a:r>
              <a:rPr lang="en-US" altLang="en-US" sz="2000" dirty="0">
                <a:solidFill>
                  <a:srgbClr val="0070C0"/>
                </a:solidFill>
                <a:latin typeface="Calibri" panose="020F0502020204030204" pitchFamily="34" charset="0"/>
                <a:cs typeface="Calibri" panose="020F0502020204030204" pitchFamily="34" charset="0"/>
              </a:rPr>
              <a:t>Mr. Smith is admitted to a medicine ward to treat his cellulitis. During this admission he has been receiving his necessary dialysis, but his cellulitis is increasingly difficult to treat, several weeks go by and the recommended treatment plan is to remove both legs below the knee.</a:t>
            </a:r>
          </a:p>
          <a:p>
            <a:pPr marL="457200" lvl="1" indent="0">
              <a:spcBef>
                <a:spcPct val="0"/>
              </a:spcBef>
              <a:buClr>
                <a:srgbClr val="0070C0"/>
              </a:buClr>
              <a:buNone/>
            </a:pPr>
            <a:endParaRPr lang="en-US" altLang="en-US" sz="20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000" dirty="0">
                <a:solidFill>
                  <a:srgbClr val="0070C0"/>
                </a:solidFill>
                <a:latin typeface="Calibri" panose="020F0502020204030204" pitchFamily="34" charset="0"/>
                <a:cs typeface="Calibri" panose="020F0502020204030204" pitchFamily="34" charset="0"/>
              </a:rPr>
              <a:t>During his admission, Mr. Smith’s </a:t>
            </a:r>
            <a:r>
              <a:rPr lang="en-US" altLang="en-US" sz="2000" dirty="0" err="1">
                <a:solidFill>
                  <a:srgbClr val="0070C0"/>
                </a:solidFill>
                <a:latin typeface="Calibri" panose="020F0502020204030204" pitchFamily="34" charset="0"/>
                <a:cs typeface="Calibri" panose="020F0502020204030204" pitchFamily="34" charset="0"/>
              </a:rPr>
              <a:t>behaviour</a:t>
            </a:r>
            <a:r>
              <a:rPr lang="en-US" altLang="en-US" sz="2000" dirty="0">
                <a:solidFill>
                  <a:srgbClr val="0070C0"/>
                </a:solidFill>
                <a:latin typeface="Calibri" panose="020F0502020204030204" pitchFamily="34" charset="0"/>
                <a:cs typeface="Calibri" panose="020F0502020204030204" pitchFamily="34" charset="0"/>
              </a:rPr>
              <a:t> has been erratic. Staff have found substance use paraphernalia in his room and as such have prohibited visitors because there is high concern his visitors are bringing in meth.</a:t>
            </a:r>
          </a:p>
          <a:p>
            <a:pPr marL="457200" lvl="1" indent="0">
              <a:spcBef>
                <a:spcPct val="0"/>
              </a:spcBef>
              <a:buClr>
                <a:srgbClr val="0070C0"/>
              </a:buClr>
              <a:buNone/>
            </a:pPr>
            <a:endParaRPr lang="en-US" altLang="en-US" sz="20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000" dirty="0">
                <a:solidFill>
                  <a:srgbClr val="0070C0"/>
                </a:solidFill>
                <a:latin typeface="Calibri" panose="020F0502020204030204" pitchFamily="34" charset="0"/>
                <a:cs typeface="Calibri" panose="020F0502020204030204" pitchFamily="34" charset="0"/>
              </a:rPr>
              <a:t>Mr. Smith has moments of clarity, and moments of confusion that may be a result of his infection or substance use.</a:t>
            </a:r>
          </a:p>
        </p:txBody>
      </p:sp>
    </p:spTree>
    <p:extLst>
      <p:ext uri="{BB962C8B-B14F-4D97-AF65-F5344CB8AC3E}">
        <p14:creationId xmlns:p14="http://schemas.microsoft.com/office/powerpoint/2010/main" val="83395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9E529-C323-5A26-DDF2-EF538C91644E}"/>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56BECAA9-5579-A2F0-073A-31D748CFB661}"/>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Case Example </a:t>
            </a:r>
          </a:p>
        </p:txBody>
      </p:sp>
      <p:sp>
        <p:nvSpPr>
          <p:cNvPr id="41987" name="TextBox 4">
            <a:extLst>
              <a:ext uri="{FF2B5EF4-FFF2-40B4-BE49-F238E27FC236}">
                <a16:creationId xmlns:a16="http://schemas.microsoft.com/office/drawing/2014/main" id="{BD90E1F8-149F-6B87-7C44-3B9696049225}"/>
              </a:ext>
            </a:extLst>
          </p:cNvPr>
          <p:cNvSpPr txBox="1">
            <a:spLocks noChangeArrowheads="1"/>
          </p:cNvSpPr>
          <p:nvPr/>
        </p:nvSpPr>
        <p:spPr bwMode="auto">
          <a:xfrm>
            <a:off x="457200" y="1219200"/>
            <a:ext cx="82296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buFont typeface="Arial" panose="020B0604020202020204" pitchFamily="34" charset="0"/>
              <a:buChar char="•"/>
            </a:pPr>
            <a:r>
              <a:rPr lang="en-US" altLang="en-US" sz="2300" dirty="0">
                <a:solidFill>
                  <a:srgbClr val="0070C0"/>
                </a:solidFill>
                <a:latin typeface="Calibri" panose="020F0502020204030204" pitchFamily="34" charset="0"/>
                <a:cs typeface="Calibri" panose="020F0502020204030204" pitchFamily="34" charset="0"/>
              </a:rPr>
              <a:t>Mr. Smith is adamant that he does not want his legs amputated and that he wants to live.</a:t>
            </a:r>
          </a:p>
          <a:p>
            <a:pPr lvl="1">
              <a:spcBef>
                <a:spcPct val="0"/>
              </a:spcBef>
              <a:buClr>
                <a:srgbClr val="0070C0"/>
              </a:buClr>
              <a:buFont typeface="Arial" panose="020B0604020202020204" pitchFamily="34" charset="0"/>
              <a:buChar char="•"/>
            </a:pPr>
            <a:endParaRPr lang="en-US" altLang="en-US" sz="23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300" dirty="0">
                <a:solidFill>
                  <a:srgbClr val="0070C0"/>
                </a:solidFill>
                <a:latin typeface="Calibri" panose="020F0502020204030204" pitchFamily="34" charset="0"/>
                <a:cs typeface="Calibri" panose="020F0502020204030204" pitchFamily="34" charset="0"/>
              </a:rPr>
              <a:t>The staff are concerned by the inconsistencies in these preferences but also are unclear where they would discharge Mr. Smith to after his surgeries.</a:t>
            </a:r>
          </a:p>
          <a:p>
            <a:pPr lvl="1">
              <a:spcBef>
                <a:spcPct val="0"/>
              </a:spcBef>
              <a:buClr>
                <a:srgbClr val="0070C0"/>
              </a:buClr>
              <a:buFont typeface="Arial" panose="020B0604020202020204" pitchFamily="34" charset="0"/>
              <a:buChar char="•"/>
            </a:pPr>
            <a:endParaRPr lang="en-US" altLang="en-US" sz="23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300" dirty="0">
                <a:solidFill>
                  <a:srgbClr val="0070C0"/>
                </a:solidFill>
                <a:latin typeface="Calibri" panose="020F0502020204030204" pitchFamily="34" charset="0"/>
                <a:cs typeface="Calibri" panose="020F0502020204030204" pitchFamily="34" charset="0"/>
              </a:rPr>
              <a:t>If his legs are amputated, his cognition may improve, but would a long-term care home provide support for someone who has not gone through addictions support? Additionally, his needs would likely be able to be met in a home environment making him possibly ineligible for long term care. He additionally has the ongoing dialysis needs, which can be managed on an outpatient basis.</a:t>
            </a:r>
          </a:p>
        </p:txBody>
      </p:sp>
    </p:spTree>
    <p:extLst>
      <p:ext uri="{BB962C8B-B14F-4D97-AF65-F5344CB8AC3E}">
        <p14:creationId xmlns:p14="http://schemas.microsoft.com/office/powerpoint/2010/main" val="272305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1C54E-6E5F-3EE9-8911-EC2E99A9FCC2}"/>
            </a:ext>
          </a:extLst>
        </p:cNvPr>
        <p:cNvGrpSpPr/>
        <p:nvPr/>
      </p:nvGrpSpPr>
      <p:grpSpPr>
        <a:xfrm>
          <a:off x="0" y="0"/>
          <a:ext cx="0" cy="0"/>
          <a:chOff x="0" y="0"/>
          <a:chExt cx="0" cy="0"/>
        </a:xfrm>
      </p:grpSpPr>
      <p:sp>
        <p:nvSpPr>
          <p:cNvPr id="41985" name="Title 1">
            <a:extLst>
              <a:ext uri="{FF2B5EF4-FFF2-40B4-BE49-F238E27FC236}">
                <a16:creationId xmlns:a16="http://schemas.microsoft.com/office/drawing/2014/main" id="{04704A84-E6FF-6E11-3796-695510B3EA76}"/>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Case Example </a:t>
            </a:r>
          </a:p>
        </p:txBody>
      </p:sp>
      <p:sp>
        <p:nvSpPr>
          <p:cNvPr id="41987" name="TextBox 4">
            <a:extLst>
              <a:ext uri="{FF2B5EF4-FFF2-40B4-BE49-F238E27FC236}">
                <a16:creationId xmlns:a16="http://schemas.microsoft.com/office/drawing/2014/main" id="{6005CFDD-455D-0B01-4E52-112812DBC143}"/>
              </a:ext>
            </a:extLst>
          </p:cNvPr>
          <p:cNvSpPr txBox="1">
            <a:spLocks noChangeArrowheads="1"/>
          </p:cNvSpPr>
          <p:nvPr/>
        </p:nvSpPr>
        <p:spPr bwMode="auto">
          <a:xfrm>
            <a:off x="806669" y="1295400"/>
            <a:ext cx="7530662"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Homecare is challenging given his current lack of housing.</a:t>
            </a:r>
          </a:p>
          <a:p>
            <a:pPr lvl="1">
              <a:spcBef>
                <a:spcPct val="0"/>
              </a:spcBef>
              <a:buClr>
                <a:srgbClr val="0070C0"/>
              </a:buClr>
              <a:buFont typeface="Arial" panose="020B0604020202020204" pitchFamily="34" charset="0"/>
              <a:buChar char="•"/>
            </a:pPr>
            <a:endParaRPr lang="en-US" altLang="en-US" sz="25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Mr. Smith has also made it evident he does not want his legs amputated nor does he believe he is living with substance misuse.</a:t>
            </a:r>
          </a:p>
          <a:p>
            <a:pPr lvl="1">
              <a:spcBef>
                <a:spcPct val="0"/>
              </a:spcBef>
              <a:buClr>
                <a:srgbClr val="0070C0"/>
              </a:buClr>
              <a:buFont typeface="Arial" panose="020B0604020202020204" pitchFamily="34" charset="0"/>
              <a:buChar char="•"/>
            </a:pPr>
            <a:endParaRPr lang="en-US" altLang="en-US" sz="25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The team is feeling increasing stress because they cannot manage his infection without amputation.</a:t>
            </a:r>
          </a:p>
          <a:p>
            <a:pPr lvl="1">
              <a:spcBef>
                <a:spcPct val="0"/>
              </a:spcBef>
              <a:buClr>
                <a:srgbClr val="0070C0"/>
              </a:buClr>
              <a:buFont typeface="Arial" panose="020B0604020202020204" pitchFamily="34" charset="0"/>
              <a:buChar char="•"/>
            </a:pPr>
            <a:endParaRPr lang="en-US" altLang="en-US" sz="2500" dirty="0">
              <a:solidFill>
                <a:srgbClr val="0070C0"/>
              </a:solidFill>
              <a:latin typeface="Calibri" panose="020F0502020204030204" pitchFamily="34" charset="0"/>
              <a:cs typeface="Calibri" panose="020F0502020204030204" pitchFamily="34" charset="0"/>
            </a:endParaRPr>
          </a:p>
          <a:p>
            <a:pPr lvl="1">
              <a:spcBef>
                <a:spcPct val="0"/>
              </a:spcBef>
              <a:buClr>
                <a:srgbClr val="0070C0"/>
              </a:buClr>
              <a:buFont typeface="Arial" panose="020B0604020202020204" pitchFamily="34" charset="0"/>
              <a:buChar char="•"/>
            </a:pPr>
            <a:r>
              <a:rPr lang="en-US" altLang="en-US" sz="2500" dirty="0">
                <a:solidFill>
                  <a:srgbClr val="0070C0"/>
                </a:solidFill>
                <a:latin typeface="Calibri" panose="020F0502020204030204" pitchFamily="34" charset="0"/>
                <a:cs typeface="Calibri" panose="020F0502020204030204" pitchFamily="34" charset="0"/>
              </a:rPr>
              <a:t>Simultaneously, St. Paul’s is dealing with a bed utilization crises. What can the team do?</a:t>
            </a:r>
          </a:p>
        </p:txBody>
      </p:sp>
    </p:spTree>
    <p:extLst>
      <p:ext uri="{BB962C8B-B14F-4D97-AF65-F5344CB8AC3E}">
        <p14:creationId xmlns:p14="http://schemas.microsoft.com/office/powerpoint/2010/main" val="169176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79F84CDC-214C-FD0C-F119-64756902595A}"/>
              </a:ext>
            </a:extLst>
          </p:cNvPr>
          <p:cNvSpPr>
            <a:spLocks noGrp="1" noChangeArrowheads="1"/>
          </p:cNvSpPr>
          <p:nvPr>
            <p:ph type="title"/>
          </p:nvPr>
        </p:nvSpPr>
        <p:spPr/>
        <p:txBody>
          <a:bodyPr/>
          <a:lstStyle/>
          <a:p>
            <a:r>
              <a:rPr lang="en-US" altLang="en-US" sz="5000" dirty="0">
                <a:latin typeface="Calibri" panose="020F0502020204030204" pitchFamily="34" charset="0"/>
                <a:cs typeface="Calibri" panose="020F0502020204030204" pitchFamily="34" charset="0"/>
              </a:rPr>
              <a:t>Core Ethical Principals </a:t>
            </a:r>
          </a:p>
        </p:txBody>
      </p:sp>
      <p:sp>
        <p:nvSpPr>
          <p:cNvPr id="21506" name="TextBox 4">
            <a:extLst>
              <a:ext uri="{FF2B5EF4-FFF2-40B4-BE49-F238E27FC236}">
                <a16:creationId xmlns:a16="http://schemas.microsoft.com/office/drawing/2014/main" id="{64B7A0D7-EF93-4FE4-487E-8376A800DFEB}"/>
              </a:ext>
            </a:extLst>
          </p:cNvPr>
          <p:cNvSpPr txBox="1">
            <a:spLocks noChangeArrowheads="1"/>
          </p:cNvSpPr>
          <p:nvPr/>
        </p:nvSpPr>
        <p:spPr bwMode="auto">
          <a:xfrm>
            <a:off x="1600200" y="2133600"/>
            <a:ext cx="64103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6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
                <a:srgbClr val="0070C0"/>
              </a:buClr>
            </a:pPr>
            <a:r>
              <a:rPr lang="en-US" altLang="en-US" sz="3000" b="1" dirty="0">
                <a:solidFill>
                  <a:srgbClr val="0070C0"/>
                </a:solidFill>
                <a:latin typeface="Calibri" panose="020F0502020204030204" pitchFamily="34" charset="0"/>
                <a:cs typeface="Calibri" panose="020F0502020204030204" pitchFamily="34" charset="0"/>
              </a:rPr>
              <a:t>Beauchamp and Childress’ Principles:</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(1) Autonomy</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(2) Beneficence</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(3) Non-maleficence</a:t>
            </a:r>
          </a:p>
          <a:p>
            <a:pPr lvl="1">
              <a:spcBef>
                <a:spcPct val="0"/>
              </a:spcBef>
              <a:buClr>
                <a:srgbClr val="0070C0"/>
              </a:buClr>
              <a:buFont typeface="Arial" panose="020B0604020202020204" pitchFamily="34" charset="0"/>
              <a:buChar char="•"/>
            </a:pPr>
            <a:r>
              <a:rPr lang="en-US" altLang="en-US" sz="3000" dirty="0">
                <a:solidFill>
                  <a:srgbClr val="0070C0"/>
                </a:solidFill>
                <a:latin typeface="Calibri" panose="020F0502020204030204" pitchFamily="34" charset="0"/>
                <a:cs typeface="Calibri" panose="020F0502020204030204" pitchFamily="34" charset="0"/>
              </a:rPr>
              <a:t>(4) Justice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1633</Words>
  <Application>Microsoft Office PowerPoint</Application>
  <PresentationFormat>On-screen Show (4:3)</PresentationFormat>
  <Paragraphs>174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Aptos</vt:lpstr>
      <vt:lpstr>Arial</vt:lpstr>
      <vt:lpstr>Calibri</vt:lpstr>
      <vt:lpstr>Default Design</vt:lpstr>
      <vt:lpstr>Complex Patients and Discharges: What Ought We Do When Every Option Feels Ethically Problematic?</vt:lpstr>
      <vt:lpstr>Objectives</vt:lpstr>
      <vt:lpstr>Disclosures</vt:lpstr>
      <vt:lpstr>Case Example </vt:lpstr>
      <vt:lpstr>Case Example </vt:lpstr>
      <vt:lpstr>Case Example </vt:lpstr>
      <vt:lpstr>Case Example </vt:lpstr>
      <vt:lpstr>Case Example </vt:lpstr>
      <vt:lpstr>Core Ethical Principals </vt:lpstr>
      <vt:lpstr>Autonomy</vt:lpstr>
      <vt:lpstr>Autonomy cont’d: Informed Consent</vt:lpstr>
      <vt:lpstr>Capacity </vt:lpstr>
      <vt:lpstr>Capacity Cont’d </vt:lpstr>
      <vt:lpstr>Surrogate Decision Making </vt:lpstr>
      <vt:lpstr>Offered choices:</vt:lpstr>
      <vt:lpstr>Dignity of Risk</vt:lpstr>
      <vt:lpstr>Dignity of Risk</vt:lpstr>
      <vt:lpstr>Beneficence</vt:lpstr>
      <vt:lpstr>Non-Maleficence</vt:lpstr>
      <vt:lpstr>Justice</vt:lpstr>
      <vt:lpstr>Justice</vt:lpstr>
      <vt:lpstr>Ethical model RA: Hippocratic Perspective</vt:lpstr>
      <vt:lpstr>Ethical model RA: Social Service Model</vt:lpstr>
      <vt:lpstr>What is considered “unsafe?”</vt:lpstr>
      <vt:lpstr>What is Moral Distress?</vt:lpstr>
      <vt:lpstr>Strategies for addressing Moral Distress</vt:lpstr>
      <vt:lpstr>Strategies for addressing Moral Distress</vt:lpstr>
      <vt:lpstr>Questions?</vt:lpstr>
    </vt:vector>
  </TitlesOfParts>
  <Company>WHRA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wrha</dc:creator>
  <cp:lastModifiedBy>Heilman, Mary SHA</cp:lastModifiedBy>
  <cp:revision>223</cp:revision>
  <dcterms:created xsi:type="dcterms:W3CDTF">2009-11-04T17:13:40Z</dcterms:created>
  <dcterms:modified xsi:type="dcterms:W3CDTF">2024-11-08T17:25:24Z</dcterms:modified>
</cp:coreProperties>
</file>